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8" r:id="rId2"/>
    <p:sldId id="284" r:id="rId3"/>
    <p:sldId id="279" r:id="rId4"/>
    <p:sldId id="282" r:id="rId5"/>
    <p:sldId id="276" r:id="rId6"/>
    <p:sldId id="285" r:id="rId7"/>
    <p:sldId id="265" r:id="rId8"/>
    <p:sldId id="269" r:id="rId9"/>
    <p:sldId id="271" r:id="rId10"/>
    <p:sldId id="268" r:id="rId11"/>
    <p:sldId id="273" r:id="rId12"/>
    <p:sldId id="286" r:id="rId13"/>
    <p:sldId id="281" r:id="rId14"/>
    <p:sldId id="280" r:id="rId15"/>
    <p:sldId id="266" r:id="rId16"/>
    <p:sldId id="275" r:id="rId17"/>
  </p:sldIdLst>
  <p:sldSz cx="9144000" cy="5143500" type="screen16x9"/>
  <p:notesSz cx="6858000" cy="9144000"/>
  <p:embeddedFontLst>
    <p:embeddedFont>
      <p:font typeface="Roboto Condensed" pitchFamily="2" charset="0"/>
      <p:regular r:id="rId19"/>
      <p:bold r:id="rId20"/>
      <p:italic r:id="rId21"/>
      <p:boldItalic r:id="rId22"/>
    </p:embeddedFont>
    <p:embeddedFont>
      <p:font typeface="Roboto Mono" pitchFamily="2" charset="0"/>
      <p:regular r:id="rId23"/>
      <p:bold r:id="rId24"/>
      <p:italic r:id="rId25"/>
      <p:boldItalic r:id="rId26"/>
    </p:embeddedFont>
    <p:embeddedFont>
      <p:font typeface="Fira Sans Extra Condensed Mediu" pitchFamily="34" charset="0"/>
      <p:regular r:id="rId27"/>
      <p:italic r:id="rId28"/>
    </p:embeddedFont>
    <p:embeddedFont>
      <p:font typeface="Fira Sans Extra Condensed" pitchFamily="34" charset="0"/>
      <p:regular r:id="rId29"/>
      <p:bold r:id="rId30"/>
      <p:italic r:id="rId31"/>
      <p:boldItalic r:id="rId32"/>
    </p:embeddedFont>
    <p:embeddedFont>
      <p:font typeface="Raleway" pitchFamily="34" charset="0"/>
      <p:regular r:id="rId33"/>
      <p:bold r:id="rId34"/>
      <p:italic r:id="rId35"/>
      <p:boldItalic r:id="rId36"/>
    </p:embeddedFont>
    <p:embeddedFont>
      <p:font typeface="Trebuchet MS" pitchFamily="34" charset="0"/>
      <p:regular r:id="rId37"/>
      <p:bold r:id="rId38"/>
      <p:italic r:id="rId39"/>
      <p:boldItalic r:id="rId40"/>
    </p:embeddedFont>
    <p:embeddedFont>
      <p:font typeface="Cambria Math" pitchFamily="18" charset="0"/>
      <p:regular r:id="rId41"/>
    </p:embeddedFont>
    <p:embeddedFont>
      <p:font typeface="Roboto Slab" charset="0"/>
      <p:regular r:id="rId42"/>
      <p:bold r:id="rId43"/>
    </p:embeddedFont>
    <p:embeddedFont>
      <p:font typeface="Calibri" pitchFamily="34" charset="0"/>
      <p:regular r:id="rId44"/>
      <p:bold r:id="rId45"/>
      <p:italic r:id="rId46"/>
      <p:boldItalic r:id="rId47"/>
    </p:embeddedFont>
    <p:embeddedFont>
      <p:font typeface="Raleway Black" pitchFamily="34" charset="0"/>
      <p:bold r:id="rId48"/>
      <p:boldItalic r:id="rId49"/>
    </p:embeddedFont>
  </p:embeddedFontLst>
  <p:defaultTextStyle>
    <a:defPPr>
      <a:defRPr lang="de-DE"/>
    </a:defPPr>
    <a:lvl1pPr marL="0" algn="l" defTabSz="74889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74447" algn="l" defTabSz="74889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48894" algn="l" defTabSz="74889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23340" algn="l" defTabSz="74889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497787" algn="l" defTabSz="74889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872234" algn="l" defTabSz="74889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246681" algn="l" defTabSz="74889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21128" algn="l" defTabSz="74889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2995574" algn="l" defTabSz="74889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603"/>
    <a:srgbClr val="E1632B"/>
    <a:srgbClr val="021AFC"/>
    <a:srgbClr val="8D42C6"/>
    <a:srgbClr val="E8DE12"/>
    <a:srgbClr val="E52754"/>
    <a:srgbClr val="421C5E"/>
    <a:srgbClr val="652B91"/>
    <a:srgbClr val="000000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821" y="-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0FDB3-B247-43F9-B6FA-F0FD534B91DF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70389-BE0C-4031-907D-84DED26F7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2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4889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74447" algn="l" defTabSz="74889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48894" algn="l" defTabSz="74889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23340" algn="l" defTabSz="74889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97787" algn="l" defTabSz="74889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72234" algn="l" defTabSz="74889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46681" algn="l" defTabSz="74889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21128" algn="l" defTabSz="74889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95574" algn="l" defTabSz="74889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0389-BE0C-4031-907D-84DED26F77F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97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0389-BE0C-4031-907D-84DED26F77F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972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571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D8603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latin typeface="Raleway" panose="020B0503030101060003" pitchFamily="34" charset="0"/>
              </a:rPr>
              <a:t>three uses for NLMs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(With &amp; King 1997, Turner &amp; Gardner 2015)</a:t>
            </a:r>
            <a:r>
              <a:rPr lang="en-US" sz="1400" dirty="0" smtClean="0">
                <a:latin typeface="Raleway" panose="020B0503030101060003" pitchFamily="34" charset="0"/>
              </a:rPr>
              <a:t> </a:t>
            </a:r>
          </a:p>
          <a:p>
            <a:pPr marL="805221" lvl="1" indent="-257175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D8603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coupling with models to predict changes in ecological processes, </a:t>
            </a:r>
          </a:p>
          <a:p>
            <a:pPr marL="805221" lvl="1" indent="-257175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D8603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analysis of structural deviation between real and neutral landscapes, and</a:t>
            </a:r>
          </a:p>
          <a:p>
            <a:pPr marL="805221" lvl="1" indent="-257175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D8603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development and testing of novel landscape metrics </a:t>
            </a:r>
            <a:endParaRPr lang="de-DE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D80F-F4EA-C548-8F13-0EC996047D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90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571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D8603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latin typeface="Raleway" panose="020B0503030101060003" pitchFamily="34" charset="0"/>
              </a:rPr>
              <a:t>three uses for NLMs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(With &amp; King 1997, Turner &amp; Gardner 2015)</a:t>
            </a:r>
            <a:r>
              <a:rPr lang="en-US" sz="1400" dirty="0" smtClean="0">
                <a:latin typeface="Raleway" panose="020B0503030101060003" pitchFamily="34" charset="0"/>
              </a:rPr>
              <a:t> </a:t>
            </a:r>
          </a:p>
          <a:p>
            <a:pPr marL="805221" lvl="1" indent="-257175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D8603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coupling with models to predict changes in ecological processes, </a:t>
            </a:r>
          </a:p>
          <a:p>
            <a:pPr marL="805221" lvl="1" indent="-257175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D8603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analysis of structural deviation between real and neutral landscapes, and</a:t>
            </a:r>
          </a:p>
          <a:p>
            <a:pPr marL="805221" lvl="1" indent="-257175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D8603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development and testing of novel landscape metrics </a:t>
            </a:r>
            <a:endParaRPr lang="de-DE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D80F-F4EA-C548-8F13-0EC996047D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90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0389-BE0C-4031-907D-84DED26F77F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85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374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3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97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2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4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1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95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438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A687C87-DF90-40E6-9E96-BCD7A6B41B3E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501503-38C5-459C-BCC4-CEEC99EB87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326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675563" y="205980"/>
            <a:ext cx="2381250" cy="438864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8639" y="205980"/>
            <a:ext cx="6994525" cy="438864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A687C87-DF90-40E6-9E96-BCD7A6B41B3E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501503-38C5-459C-BCC4-CEEC99EB87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64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-87594"/>
            <a:ext cx="8945056" cy="64807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9352" y="627534"/>
            <a:ext cx="8784976" cy="403244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744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4889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2334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49778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87223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24668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62112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99557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A687C87-DF90-40E6-9E96-BCD7A6B41B3E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501503-38C5-459C-BCC4-CEEC99EB87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70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8639" y="1200151"/>
            <a:ext cx="4687887" cy="3394472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368926" y="1200151"/>
            <a:ext cx="4687888" cy="3394472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A687C87-DF90-40E6-9E96-BCD7A6B41B3E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501503-38C5-459C-BCC4-CEEC99EB87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45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4447" indent="0">
              <a:buNone/>
              <a:defRPr sz="1600" b="1"/>
            </a:lvl2pPr>
            <a:lvl3pPr marL="748894" indent="0">
              <a:buNone/>
              <a:defRPr sz="1500" b="1"/>
            </a:lvl3pPr>
            <a:lvl4pPr marL="1123340" indent="0">
              <a:buNone/>
              <a:defRPr sz="1300" b="1"/>
            </a:lvl4pPr>
            <a:lvl5pPr marL="1497787" indent="0">
              <a:buNone/>
              <a:defRPr sz="1300" b="1"/>
            </a:lvl5pPr>
            <a:lvl6pPr marL="1872234" indent="0">
              <a:buNone/>
              <a:defRPr sz="1300" b="1"/>
            </a:lvl6pPr>
            <a:lvl7pPr marL="2246681" indent="0">
              <a:buNone/>
              <a:defRPr sz="1300" b="1"/>
            </a:lvl7pPr>
            <a:lvl8pPr marL="2621128" indent="0">
              <a:buNone/>
              <a:defRPr sz="1300" b="1"/>
            </a:lvl8pPr>
            <a:lvl9pPr marL="2995574" indent="0">
              <a:buNone/>
              <a:defRPr sz="13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4447" indent="0">
              <a:buNone/>
              <a:defRPr sz="1600" b="1"/>
            </a:lvl2pPr>
            <a:lvl3pPr marL="748894" indent="0">
              <a:buNone/>
              <a:defRPr sz="1500" b="1"/>
            </a:lvl3pPr>
            <a:lvl4pPr marL="1123340" indent="0">
              <a:buNone/>
              <a:defRPr sz="1300" b="1"/>
            </a:lvl4pPr>
            <a:lvl5pPr marL="1497787" indent="0">
              <a:buNone/>
              <a:defRPr sz="1300" b="1"/>
            </a:lvl5pPr>
            <a:lvl6pPr marL="1872234" indent="0">
              <a:buNone/>
              <a:defRPr sz="1300" b="1"/>
            </a:lvl6pPr>
            <a:lvl7pPr marL="2246681" indent="0">
              <a:buNone/>
              <a:defRPr sz="1300" b="1"/>
            </a:lvl7pPr>
            <a:lvl8pPr marL="2621128" indent="0">
              <a:buNone/>
              <a:defRPr sz="1300" b="1"/>
            </a:lvl8pPr>
            <a:lvl9pPr marL="2995574" indent="0">
              <a:buNone/>
              <a:defRPr sz="13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A687C87-DF90-40E6-9E96-BCD7A6B41B3E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501503-38C5-459C-BCC4-CEEC99EB87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21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A687C87-DF90-40E6-9E96-BCD7A6B41B3E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501503-38C5-459C-BCC4-CEEC99EB87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03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A687C87-DF90-40E6-9E96-BCD7A6B41B3E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501503-38C5-459C-BCC4-CEEC99EB87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12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313" cy="871538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313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74447" indent="0">
              <a:buNone/>
              <a:defRPr sz="1000"/>
            </a:lvl2pPr>
            <a:lvl3pPr marL="748894" indent="0">
              <a:buNone/>
              <a:defRPr sz="800"/>
            </a:lvl3pPr>
            <a:lvl4pPr marL="1123340" indent="0">
              <a:buNone/>
              <a:defRPr sz="700"/>
            </a:lvl4pPr>
            <a:lvl5pPr marL="1497787" indent="0">
              <a:buNone/>
              <a:defRPr sz="700"/>
            </a:lvl5pPr>
            <a:lvl6pPr marL="1872234" indent="0">
              <a:buNone/>
              <a:defRPr sz="700"/>
            </a:lvl6pPr>
            <a:lvl7pPr marL="2246681" indent="0">
              <a:buNone/>
              <a:defRPr sz="700"/>
            </a:lvl7pPr>
            <a:lvl8pPr marL="2621128" indent="0">
              <a:buNone/>
              <a:defRPr sz="700"/>
            </a:lvl8pPr>
            <a:lvl9pPr marL="2995574" indent="0">
              <a:buNone/>
              <a:defRPr sz="7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A687C87-DF90-40E6-9E96-BCD7A6B41B3E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501503-38C5-459C-BCC4-CEEC99EB87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75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600"/>
            </a:lvl1pPr>
            <a:lvl2pPr marL="374447" indent="0">
              <a:buNone/>
              <a:defRPr sz="2300"/>
            </a:lvl2pPr>
            <a:lvl3pPr marL="748894" indent="0">
              <a:buNone/>
              <a:defRPr sz="2000"/>
            </a:lvl3pPr>
            <a:lvl4pPr marL="1123340" indent="0">
              <a:buNone/>
              <a:defRPr sz="1600"/>
            </a:lvl4pPr>
            <a:lvl5pPr marL="1497787" indent="0">
              <a:buNone/>
              <a:defRPr sz="1600"/>
            </a:lvl5pPr>
            <a:lvl6pPr marL="1872234" indent="0">
              <a:buNone/>
              <a:defRPr sz="1600"/>
            </a:lvl6pPr>
            <a:lvl7pPr marL="2246681" indent="0">
              <a:buNone/>
              <a:defRPr sz="1600"/>
            </a:lvl7pPr>
            <a:lvl8pPr marL="2621128" indent="0">
              <a:buNone/>
              <a:defRPr sz="1600"/>
            </a:lvl8pPr>
            <a:lvl9pPr marL="2995574" indent="0">
              <a:buNone/>
              <a:defRPr sz="16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74447" indent="0">
              <a:buNone/>
              <a:defRPr sz="1000"/>
            </a:lvl2pPr>
            <a:lvl3pPr marL="748894" indent="0">
              <a:buNone/>
              <a:defRPr sz="800"/>
            </a:lvl3pPr>
            <a:lvl4pPr marL="1123340" indent="0">
              <a:buNone/>
              <a:defRPr sz="700"/>
            </a:lvl4pPr>
            <a:lvl5pPr marL="1497787" indent="0">
              <a:buNone/>
              <a:defRPr sz="700"/>
            </a:lvl5pPr>
            <a:lvl6pPr marL="1872234" indent="0">
              <a:buNone/>
              <a:defRPr sz="700"/>
            </a:lvl6pPr>
            <a:lvl7pPr marL="2246681" indent="0">
              <a:buNone/>
              <a:defRPr sz="700"/>
            </a:lvl7pPr>
            <a:lvl8pPr marL="2621128" indent="0">
              <a:buNone/>
              <a:defRPr sz="700"/>
            </a:lvl8pPr>
            <a:lvl9pPr marL="2995574" indent="0">
              <a:buNone/>
              <a:defRPr sz="7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A687C87-DF90-40E6-9E96-BCD7A6B41B3E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501503-38C5-459C-BCC4-CEEC99EB87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7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-20538"/>
            <a:ext cx="9144000" cy="50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7504" y="-87594"/>
            <a:ext cx="8945056" cy="648072"/>
          </a:xfrm>
          <a:prstGeom prst="rect">
            <a:avLst/>
          </a:prstGeom>
        </p:spPr>
        <p:txBody>
          <a:bodyPr vert="horz" lIns="74889" tIns="37445" rIns="74889" bIns="37445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2" y="627534"/>
            <a:ext cx="8784976" cy="4032448"/>
          </a:xfrm>
          <a:prstGeom prst="rect">
            <a:avLst/>
          </a:prstGeom>
        </p:spPr>
        <p:txBody>
          <a:bodyPr vert="horz" lIns="74889" tIns="37445" rIns="74889" bIns="37445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4930950"/>
            <a:ext cx="9144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464" tIns="46232" rIns="92464" bIns="46232" rtlCol="0" anchor="ctr"/>
          <a:lstStyle/>
          <a:p>
            <a:pPr algn="ctr"/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uppieren 20"/>
          <p:cNvGrpSpPr/>
          <p:nvPr userDrawn="1"/>
        </p:nvGrpSpPr>
        <p:grpSpPr>
          <a:xfrm>
            <a:off x="2159732" y="4895195"/>
            <a:ext cx="4824536" cy="261610"/>
            <a:chOff x="2195736" y="4889099"/>
            <a:chExt cx="4824536" cy="261610"/>
          </a:xfrm>
        </p:grpSpPr>
        <p:sp>
          <p:nvSpPr>
            <p:cNvPr id="12" name="Rechteck 11"/>
            <p:cNvSpPr/>
            <p:nvPr userDrawn="1"/>
          </p:nvSpPr>
          <p:spPr>
            <a:xfrm>
              <a:off x="2195736" y="4889099"/>
              <a:ext cx="48245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100" b="0" dirty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Cédric </a:t>
              </a:r>
              <a:r>
                <a:rPr lang="de-DE" sz="1100" b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Scherer           cedricscherer.netlify.com      </a:t>
              </a:r>
              <a:r>
                <a:rPr lang="de-DE" sz="1100" b="0" baseline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     @</a:t>
              </a:r>
              <a:r>
                <a:rPr lang="de-DE" sz="1100" b="0" dirty="0" err="1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CedScherer</a:t>
              </a:r>
              <a:endParaRPr lang="de-DE" sz="1100" b="0" dirty="0">
                <a:solidFill>
                  <a:schemeClr val="bg1"/>
                </a:solidFill>
                <a:latin typeface="Raleway" charset="0"/>
                <a:ea typeface="Roboto Condensed" panose="02000000000000000000" pitchFamily="2" charset="0"/>
              </a:endParaRPr>
            </a:p>
          </p:txBody>
        </p:sp>
        <p:grpSp>
          <p:nvGrpSpPr>
            <p:cNvPr id="14" name="Gruppieren 13"/>
            <p:cNvGrpSpPr/>
            <p:nvPr userDrawn="1"/>
          </p:nvGrpSpPr>
          <p:grpSpPr>
            <a:xfrm>
              <a:off x="5436096" y="4948014"/>
              <a:ext cx="180000" cy="180000"/>
              <a:chOff x="3546176" y="6639262"/>
              <a:chExt cx="199385" cy="199385"/>
            </a:xfrm>
          </p:grpSpPr>
          <p:sp>
            <p:nvSpPr>
              <p:cNvPr id="15" name="Ellipse 14"/>
              <p:cNvSpPr/>
              <p:nvPr/>
            </p:nvSpPr>
            <p:spPr>
              <a:xfrm>
                <a:off x="3547514" y="6650555"/>
                <a:ext cx="198001" cy="166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6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6176" y="6639262"/>
                <a:ext cx="199385" cy="199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uppieren 17"/>
            <p:cNvGrpSpPr/>
            <p:nvPr userDrawn="1"/>
          </p:nvGrpSpPr>
          <p:grpSpPr>
            <a:xfrm>
              <a:off x="3419872" y="4938318"/>
              <a:ext cx="180000" cy="180000"/>
              <a:chOff x="3058174" y="4915136"/>
              <a:chExt cx="215780" cy="216000"/>
            </a:xfrm>
          </p:grpSpPr>
          <p:sp>
            <p:nvSpPr>
              <p:cNvPr id="13" name="Ellipse 12"/>
              <p:cNvSpPr/>
              <p:nvPr/>
            </p:nvSpPr>
            <p:spPr>
              <a:xfrm>
                <a:off x="3058174" y="4915136"/>
                <a:ext cx="214500" cy="2145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028" name="Picture 4" descr="C:\Users\Cedric\Desktop\img_470621.png"/>
              <p:cNvPicPr>
                <a:picLocks noChangeAspect="1" noChangeArrowheads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8174" y="4915136"/>
                <a:ext cx="215780" cy="21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2516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48894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Fira Sans Extra Condensed" pitchFamily="34" charset="0"/>
          <a:ea typeface="+mj-ea"/>
          <a:cs typeface="+mj-cs"/>
        </a:defRPr>
      </a:lvl1pPr>
    </p:titleStyle>
    <p:bodyStyle>
      <a:lvl1pPr marL="182563" indent="-182563" algn="l" defTabSz="748894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600" kern="1200">
          <a:solidFill>
            <a:schemeClr val="tx1"/>
          </a:solidFill>
          <a:latin typeface="Fira Sans Extra Condensed" pitchFamily="34" charset="0"/>
          <a:ea typeface="+mn-ea"/>
          <a:cs typeface="+mn-cs"/>
        </a:defRPr>
      </a:lvl1pPr>
      <a:lvl2pPr marL="358775" indent="-144463" algn="l" defTabSz="748894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300" kern="1200">
          <a:solidFill>
            <a:schemeClr val="tx1"/>
          </a:solidFill>
          <a:latin typeface="Fira Sans Extra Condensed" pitchFamily="34" charset="0"/>
          <a:ea typeface="+mn-ea"/>
          <a:cs typeface="+mn-cs"/>
        </a:defRPr>
      </a:lvl2pPr>
      <a:lvl3pPr marL="982663" indent="-234950" algn="l" defTabSz="748894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Fira Sans Extra Condensed" pitchFamily="34" charset="0"/>
          <a:ea typeface="+mn-ea"/>
          <a:cs typeface="+mn-cs"/>
        </a:defRPr>
      </a:lvl3pPr>
      <a:lvl4pPr marL="1310564" indent="-187223" algn="l" defTabSz="748894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Fira Sans Extra Condensed" pitchFamily="34" charset="0"/>
          <a:ea typeface="+mn-ea"/>
          <a:cs typeface="+mn-cs"/>
        </a:defRPr>
      </a:lvl4pPr>
      <a:lvl5pPr marL="1685011" indent="-187223" algn="l" defTabSz="748894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Fira Sans Extra Condensed" pitchFamily="34" charset="0"/>
          <a:ea typeface="+mn-ea"/>
          <a:cs typeface="+mn-cs"/>
        </a:defRPr>
      </a:lvl5pPr>
      <a:lvl6pPr marL="2059457" indent="-187223" algn="l" defTabSz="74889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3904" indent="-187223" algn="l" defTabSz="74889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351" indent="-187223" algn="l" defTabSz="74889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82798" indent="-187223" algn="l" defTabSz="74889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74889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4447" algn="l" defTabSz="74889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48894" algn="l" defTabSz="74889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23340" algn="l" defTabSz="74889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497787" algn="l" defTabSz="74889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72234" algn="l" defTabSz="74889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46681" algn="l" defTabSz="74889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1128" algn="l" defTabSz="74889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95574" algn="l" defTabSz="74889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jpe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7.jpeg"/><Relationship Id="rId4" Type="http://schemas.openxmlformats.org/officeDocument/2006/relationships/image" Target="../media/image10.jpe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7.jpeg"/><Relationship Id="rId4" Type="http://schemas.openxmlformats.org/officeDocument/2006/relationships/image" Target="../media/image10.jpe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8" descr="C:\Users\Cedric\Google Drive\Bio\Diverses\Design Stuff\NLMs\real_nlms\nlm_usa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8844" b="4842"/>
          <a:stretch/>
        </p:blipFill>
        <p:spPr bwMode="auto">
          <a:xfrm flipH="1">
            <a:off x="0" y="-20537"/>
            <a:ext cx="9143996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hteck 2058"/>
          <p:cNvSpPr/>
          <p:nvPr/>
        </p:nvSpPr>
        <p:spPr>
          <a:xfrm>
            <a:off x="-252537" y="1779662"/>
            <a:ext cx="9793089" cy="15930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65427" y="1711758"/>
            <a:ext cx="7772400" cy="1102519"/>
          </a:xfrm>
        </p:spPr>
        <p:txBody>
          <a:bodyPr/>
          <a:lstStyle/>
          <a:p>
            <a:r>
              <a:rPr lang="en-US" sz="3800" dirty="0">
                <a:latin typeface="Roboto Mono" pitchFamily="2" charset="0"/>
                <a:ea typeface="Roboto Mono" pitchFamily="2" charset="0"/>
              </a:rPr>
              <a:t>{</a:t>
            </a:r>
            <a:r>
              <a:rPr lang="en-US" sz="3800" dirty="0" smtClean="0">
                <a:latin typeface="Roboto Mono" pitchFamily="2" charset="0"/>
                <a:ea typeface="Roboto Mono" pitchFamily="2" charset="0"/>
              </a:rPr>
              <a:t>NLMR}</a:t>
            </a:r>
            <a:r>
              <a:rPr lang="en-US" sz="3800" dirty="0" smtClean="0">
                <a:latin typeface="Raleway" panose="020B0503030101060003" pitchFamily="34" charset="0"/>
                <a:ea typeface="Fira Code Medium" pitchFamily="49" charset="0"/>
              </a:rPr>
              <a:t> and </a:t>
            </a:r>
            <a:r>
              <a:rPr lang="en-US" sz="3800" dirty="0" smtClean="0">
                <a:latin typeface="Roboto Mono" pitchFamily="2" charset="0"/>
                <a:ea typeface="Roboto Mono" pitchFamily="2" charset="0"/>
              </a:rPr>
              <a:t>{</a:t>
            </a:r>
            <a:r>
              <a:rPr lang="en-US" sz="3800" dirty="0" err="1" smtClean="0">
                <a:latin typeface="Roboto Mono" pitchFamily="2" charset="0"/>
                <a:ea typeface="Roboto Mono" pitchFamily="2" charset="0"/>
              </a:rPr>
              <a:t>landscapetools</a:t>
            </a:r>
            <a:r>
              <a:rPr lang="en-US" sz="3800" dirty="0" smtClean="0">
                <a:latin typeface="Roboto Mono" pitchFamily="2" charset="0"/>
                <a:ea typeface="Roboto Mono" pitchFamily="2" charset="0"/>
              </a:rPr>
              <a:t>}</a:t>
            </a:r>
            <a:endParaRPr lang="de-DE" sz="3800" dirty="0">
              <a:latin typeface="Fira Sans Extra Condensed Mediu" pitchFamily="34" charset="0"/>
              <a:ea typeface="Fira Code Medium" pitchFamily="49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27191" y="2681739"/>
            <a:ext cx="7848872" cy="590298"/>
          </a:xfr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>
                    <a:lumMod val="85000"/>
                  </a:schemeClr>
                </a:solidFill>
                <a:latin typeface="Raleway" panose="020B0503030101060003" pitchFamily="34" charset="0"/>
              </a:rPr>
              <a:t>Simulating and modifying neutral landscape models</a:t>
            </a:r>
            <a:endParaRPr lang="de-DE" sz="2300" b="1" dirty="0">
              <a:solidFill>
                <a:schemeClr val="bg1">
                  <a:lumMod val="8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2996318" y="2658998"/>
            <a:ext cx="315136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Rechteck 2051"/>
          <p:cNvSpPr/>
          <p:nvPr/>
        </p:nvSpPr>
        <p:spPr>
          <a:xfrm>
            <a:off x="1707518" y="3756977"/>
            <a:ext cx="63865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Cédric  Scherer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 Mediu" pitchFamily="34" charset="0"/>
                <a:ea typeface="Fira Code Medium" pitchFamily="49" charset="0"/>
              </a:rPr>
              <a:t>                     </a:t>
            </a:r>
            <a:b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 Mediu" pitchFamily="34" charset="0"/>
                <a:ea typeface="Fira Code Medium" pitchFamily="49" charset="0"/>
              </a:rPr>
            </a:b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in collaboration with Marco Sciaini,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Matthias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Fritsch, 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Maximillian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 H.K. </a:t>
            </a:r>
            <a:b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</a:b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Hesselbarth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,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Sebastian 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Hanss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Jakub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Nowosad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&amp;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Craig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E.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Simpkins</a:t>
            </a:r>
            <a:endParaRPr lang="de-DE" sz="1100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057" name="Gruppieren 2056"/>
          <p:cNvGrpSpPr/>
          <p:nvPr/>
        </p:nvGrpSpPr>
        <p:grpSpPr>
          <a:xfrm>
            <a:off x="6300192" y="123478"/>
            <a:ext cx="2723708" cy="720969"/>
            <a:chOff x="3208782" y="4081533"/>
            <a:chExt cx="2723708" cy="720969"/>
          </a:xfrm>
        </p:grpSpPr>
        <p:pic>
          <p:nvPicPr>
            <p:cNvPr id="2050" name="Picture 2" descr="C:\Users\Cedric\Google Drive\Bio\Diverses\Design Stuff\Logos\IZW_no_background.t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782" y="4081533"/>
              <a:ext cx="1029726" cy="720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5" descr="C:\Users\Cedric\Google Drive\Bio\Diverses\Design Stuff\Logos\Logo BioMov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40" y="4082017"/>
              <a:ext cx="71125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7" descr="C:\Users\Cedric\Google Drive\Bio\Diverses\Design Stuff\Logos\Logo Math-N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0784" y="4082017"/>
              <a:ext cx="66713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eck 26"/>
          <p:cNvSpPr/>
          <p:nvPr userDrawn="1"/>
        </p:nvSpPr>
        <p:spPr>
          <a:xfrm>
            <a:off x="2343944" y="4830420"/>
            <a:ext cx="68762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cedricphilippscherer@gmail.com           cedricscherer.netlify.com           </a:t>
            </a:r>
            <a:r>
              <a:rPr lang="de-DE" sz="11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@</a:t>
            </a:r>
            <a:r>
              <a:rPr lang="de-DE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CedScherer</a:t>
            </a:r>
            <a:r>
              <a:rPr lang="de-DE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            Z3tt</a:t>
            </a:r>
            <a:endParaRPr lang="de-DE" sz="1100" b="1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  <a:ea typeface="Roboto Condensed" panose="02000000000000000000" pitchFamily="2" charset="0"/>
            </a:endParaRPr>
          </a:p>
        </p:txBody>
      </p:sp>
      <p:grpSp>
        <p:nvGrpSpPr>
          <p:cNvPr id="28" name="Gruppieren 27"/>
          <p:cNvGrpSpPr>
            <a:grpSpLocks noChangeAspect="1"/>
          </p:cNvGrpSpPr>
          <p:nvPr userDrawn="1"/>
        </p:nvGrpSpPr>
        <p:grpSpPr>
          <a:xfrm>
            <a:off x="7115897" y="4887245"/>
            <a:ext cx="180000" cy="180000"/>
            <a:chOff x="3546169" y="6639262"/>
            <a:chExt cx="199385" cy="199385"/>
          </a:xfrm>
        </p:grpSpPr>
        <p:sp>
          <p:nvSpPr>
            <p:cNvPr id="39" name="Ellipse 38"/>
            <p:cNvSpPr/>
            <p:nvPr/>
          </p:nvSpPr>
          <p:spPr>
            <a:xfrm>
              <a:off x="3547514" y="6650555"/>
              <a:ext cx="198001" cy="166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pic>
          <p:nvPicPr>
            <p:cNvPr id="40" name="Picture 5" descr="C:\Users\scherer\Desktop\my-icons-collection\png\003-twitter-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6169" y="6639262"/>
              <a:ext cx="199385" cy="199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uppieren 28"/>
          <p:cNvGrpSpPr>
            <a:grpSpLocks noChangeAspect="1"/>
          </p:cNvGrpSpPr>
          <p:nvPr userDrawn="1"/>
        </p:nvGrpSpPr>
        <p:grpSpPr>
          <a:xfrm>
            <a:off x="5020823" y="4887245"/>
            <a:ext cx="179817" cy="180000"/>
            <a:chOff x="3058174" y="4915136"/>
            <a:chExt cx="215780" cy="216000"/>
          </a:xfrm>
        </p:grpSpPr>
        <p:sp>
          <p:nvSpPr>
            <p:cNvPr id="37" name="Ellipse 36"/>
            <p:cNvSpPr/>
            <p:nvPr/>
          </p:nvSpPr>
          <p:spPr>
            <a:xfrm>
              <a:off x="3058174" y="4915136"/>
              <a:ext cx="214500" cy="214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pic>
          <p:nvPicPr>
            <p:cNvPr id="38" name="Picture 4" descr="C:\Users\Cedric\Desktop\img_47062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174" y="4915136"/>
              <a:ext cx="21578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uppieren 29"/>
          <p:cNvGrpSpPr>
            <a:grpSpLocks noChangeAspect="1"/>
          </p:cNvGrpSpPr>
          <p:nvPr/>
        </p:nvGrpSpPr>
        <p:grpSpPr>
          <a:xfrm>
            <a:off x="2432080" y="4887245"/>
            <a:ext cx="180000" cy="180000"/>
            <a:chOff x="2050220" y="4236318"/>
            <a:chExt cx="216000" cy="216000"/>
          </a:xfrm>
        </p:grpSpPr>
        <p:sp>
          <p:nvSpPr>
            <p:cNvPr id="34" name="Ellipse 33"/>
            <p:cNvSpPr/>
            <p:nvPr/>
          </p:nvSpPr>
          <p:spPr>
            <a:xfrm>
              <a:off x="2051720" y="4236318"/>
              <a:ext cx="214500" cy="214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pic>
          <p:nvPicPr>
            <p:cNvPr id="36" name="Picture 4" descr="C:\Users\scherer\Desktop\my-icons-collection\png\001-closed-envelope-circle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220" y="4236318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uppieren 30"/>
          <p:cNvGrpSpPr/>
          <p:nvPr/>
        </p:nvGrpSpPr>
        <p:grpSpPr>
          <a:xfrm>
            <a:off x="8407474" y="4874645"/>
            <a:ext cx="205200" cy="205200"/>
            <a:chOff x="1929922" y="5224563"/>
            <a:chExt cx="205200" cy="205200"/>
          </a:xfrm>
        </p:grpSpPr>
        <p:sp>
          <p:nvSpPr>
            <p:cNvPr id="32" name="Ellipse 31"/>
            <p:cNvSpPr/>
            <p:nvPr/>
          </p:nvSpPr>
          <p:spPr>
            <a:xfrm>
              <a:off x="1941405" y="5236046"/>
              <a:ext cx="178750" cy="178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pic>
          <p:nvPicPr>
            <p:cNvPr id="33" name="Picture 3" descr="C:\Users\Cedric\Desktop\github_circle_black-512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922" y="5224563"/>
              <a:ext cx="205200" cy="20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329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107504" y="-87594"/>
            <a:ext cx="8945056" cy="648072"/>
          </a:xfrm>
        </p:spPr>
        <p:txBody>
          <a:bodyPr/>
          <a:lstStyle/>
          <a:p>
            <a:r>
              <a:rPr lang="de-DE" dirty="0">
                <a:latin typeface="Roboto Mono" pitchFamily="2" charset="0"/>
                <a:ea typeface="Roboto Mono" pitchFamily="2" charset="0"/>
              </a:rPr>
              <a:t>{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landscapetools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}</a:t>
            </a:r>
            <a:endParaRPr lang="de-DE" dirty="0">
              <a:ea typeface="Fira Code Medium" pitchFamily="49" charset="0"/>
            </a:endParaRPr>
          </a:p>
        </p:txBody>
      </p:sp>
      <p:sp>
        <p:nvSpPr>
          <p:cNvPr id="7" name="Untertitel 1"/>
          <p:cNvSpPr txBox="1">
            <a:spLocks/>
          </p:cNvSpPr>
          <p:nvPr/>
        </p:nvSpPr>
        <p:spPr>
          <a:xfrm>
            <a:off x="4349076" y="401315"/>
            <a:ext cx="4794924" cy="3295511"/>
          </a:xfrm>
          <a:prstGeom prst="rect">
            <a:avLst/>
          </a:prstGeom>
        </p:spPr>
        <p:txBody>
          <a:bodyPr vert="horz" lIns="74889" tIns="37445" rIns="74889" bIns="37445" rtlCol="0">
            <a:normAutofit/>
          </a:bodyPr>
          <a:lstStyle>
            <a:lvl1pPr marL="182563" indent="-1825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1pPr>
            <a:lvl2pPr marL="358775" indent="-1444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2pPr>
            <a:lvl3pPr marL="982663" indent="-234950" algn="l" defTabSz="748894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3pPr>
            <a:lvl4pPr marL="131056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4pPr>
            <a:lvl5pPr marL="168501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5pPr>
            <a:lvl6pPr marL="2059457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390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835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2798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1213" lvl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de-DE" sz="300" dirty="0" smtClean="0">
              <a:ea typeface="Roboto Slab" pitchFamily="2" charset="0"/>
            </a:endParaRPr>
          </a:p>
          <a:p>
            <a:pPr marL="266700" indent="-1809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 package with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utility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functions for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ira Code" pitchFamily="49" charset="0"/>
                <a:ea typeface="Fira Code" pitchFamily="49" charset="0"/>
              </a:rPr>
              <a:t>raster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: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util_binarize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til_classify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til_merge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util_rescale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util_as_integer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util_raster2tibble(), util_tibble2raster()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Fira Code" pitchFamily="49" charset="0"/>
              <a:ea typeface="Fira Code" pitchFamily="49" charset="0"/>
            </a:endParaRP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util_writeESRI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show_landscape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theme_nlm_grey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(), ...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Fira Code" pitchFamily="49" charset="0"/>
              <a:ea typeface="Fira Code" pitchFamily="49" charset="0"/>
            </a:endParaRPr>
          </a:p>
        </p:txBody>
      </p:sp>
      <p:pic>
        <p:nvPicPr>
          <p:cNvPr id="10" name="Picture 9" descr="C:\Users\Cedric\Desktop\github_foo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371950"/>
            <a:ext cx="3210552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7" descr="C:\Users\Cedric\Downloads\utilites_cod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" t="11576" r="6275" b="39965"/>
          <a:stretch/>
        </p:blipFill>
        <p:spPr bwMode="auto">
          <a:xfrm>
            <a:off x="208584" y="750338"/>
            <a:ext cx="4104456" cy="12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C:\Users\Cedric\Downloads\utilities_nlm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7379"/>
          <a:stretch/>
        </p:blipFill>
        <p:spPr bwMode="auto">
          <a:xfrm>
            <a:off x="186984" y="2722116"/>
            <a:ext cx="8112436" cy="15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 descr="C:\Users\Cedric\Downloads\utilites_cod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" t="66179" r="6275" b="13635"/>
          <a:stretch/>
        </p:blipFill>
        <p:spPr bwMode="auto">
          <a:xfrm>
            <a:off x="209130" y="1981579"/>
            <a:ext cx="4104456" cy="51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0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9" descr="C:\Users\Cedric\Desktop\github_foo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371950"/>
            <a:ext cx="3210552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107504" y="-87594"/>
            <a:ext cx="8945056" cy="648072"/>
          </a:xfrm>
        </p:spPr>
        <p:txBody>
          <a:bodyPr/>
          <a:lstStyle/>
          <a:p>
            <a:r>
              <a:rPr lang="de-DE" dirty="0">
                <a:latin typeface="Roboto Mono" pitchFamily="2" charset="0"/>
                <a:ea typeface="Roboto Mono" pitchFamily="2" charset="0"/>
              </a:rPr>
              <a:t>{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landscapetools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}</a:t>
            </a:r>
            <a:endParaRPr lang="de-DE" dirty="0">
              <a:ea typeface="Fira Code Medium" pitchFamily="49" charset="0"/>
            </a:endParaRPr>
          </a:p>
        </p:txBody>
      </p:sp>
      <p:pic>
        <p:nvPicPr>
          <p:cNvPr id="9233" name="Picture 17" descr="C:\Users\Cedric\Downloads\utilites_cod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" t="11576" r="6275" b="39965"/>
          <a:stretch/>
        </p:blipFill>
        <p:spPr bwMode="auto">
          <a:xfrm>
            <a:off x="208584" y="750338"/>
            <a:ext cx="4104456" cy="12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C:\Users\Cedric\Downloads\utilities_nlm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7379"/>
          <a:stretch/>
        </p:blipFill>
        <p:spPr bwMode="auto">
          <a:xfrm>
            <a:off x="186984" y="2722116"/>
            <a:ext cx="8112436" cy="15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Untertitel 1"/>
          <p:cNvSpPr txBox="1">
            <a:spLocks/>
          </p:cNvSpPr>
          <p:nvPr/>
        </p:nvSpPr>
        <p:spPr>
          <a:xfrm>
            <a:off x="4349076" y="401315"/>
            <a:ext cx="4794924" cy="3295511"/>
          </a:xfrm>
          <a:prstGeom prst="rect">
            <a:avLst/>
          </a:prstGeom>
        </p:spPr>
        <p:txBody>
          <a:bodyPr vert="horz" lIns="74889" tIns="37445" rIns="74889" bIns="37445" rtlCol="0">
            <a:normAutofit/>
          </a:bodyPr>
          <a:lstStyle>
            <a:lvl1pPr marL="182563" indent="-1825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1pPr>
            <a:lvl2pPr marL="358775" indent="-1444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2pPr>
            <a:lvl3pPr marL="982663" indent="-234950" algn="l" defTabSz="748894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3pPr>
            <a:lvl4pPr marL="131056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4pPr>
            <a:lvl5pPr marL="168501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5pPr>
            <a:lvl6pPr marL="2059457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390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835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2798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1213" lvl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de-DE" sz="300" dirty="0" smtClean="0">
              <a:ea typeface="Roboto Slab" pitchFamily="2" charset="0"/>
            </a:endParaRPr>
          </a:p>
          <a:p>
            <a:pPr marL="266700" indent="-1809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 package with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utility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functions for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ira Code" pitchFamily="49" charset="0"/>
                <a:ea typeface="Fira Code" pitchFamily="49" charset="0"/>
              </a:rPr>
              <a:t>raster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: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util_binarize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til_classify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til_merge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util_rescale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util_as_integer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util_raster2tibble(), util_tibble2raster()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Fira Code" pitchFamily="49" charset="0"/>
              <a:ea typeface="Fira Code" pitchFamily="49" charset="0"/>
            </a:endParaRP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util_writeESRI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</a:p>
          <a:p>
            <a:pPr marL="533400" lvl="1" indent="-1778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>
                <a:tab pos="715963" algn="l"/>
                <a:tab pos="808038" algn="l"/>
              </a:tabLst>
              <a:defRPr/>
            </a:pP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show_landscape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theme_nlm_grey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(), ...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Fira Code" pitchFamily="49" charset="0"/>
              <a:ea typeface="Fira Code" pitchFamily="49" charset="0"/>
            </a:endParaRPr>
          </a:p>
        </p:txBody>
      </p:sp>
      <p:pic>
        <p:nvPicPr>
          <p:cNvPr id="9" name="Picture 17" descr="C:\Users\Cedric\Downloads\utilites_cod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" t="66179" r="6275" b="13635"/>
          <a:stretch/>
        </p:blipFill>
        <p:spPr bwMode="auto">
          <a:xfrm>
            <a:off x="209130" y="1981579"/>
            <a:ext cx="4104456" cy="51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59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>
                <a:latin typeface="Raleway Black" panose="020B0A03030101060003" pitchFamily="34" charset="0"/>
              </a:rPr>
              <a:t>Resources</a:t>
            </a:r>
            <a:endParaRPr lang="de-DE" sz="3200" dirty="0">
              <a:latin typeface="Raleway Black" panose="020B0A030301010600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>
                <a:latin typeface="Raleway" panose="020B0503030101060003" pitchFamily="34" charset="0"/>
              </a:rPr>
              <a:t>Extensive </a:t>
            </a:r>
            <a:r>
              <a:rPr lang="de-DE" sz="2000" dirty="0" err="1" smtClean="0">
                <a:latin typeface="Raleway" panose="020B0503030101060003" pitchFamily="34" charset="0"/>
              </a:rPr>
              <a:t>documentation</a:t>
            </a:r>
            <a:r>
              <a:rPr lang="de-DE" sz="2000" dirty="0" smtClean="0">
                <a:latin typeface="Raleway" panose="020B0503030101060003" pitchFamily="34" charset="0"/>
              </a:rPr>
              <a:t>, walk-</a:t>
            </a:r>
            <a:r>
              <a:rPr lang="de-DE" sz="2000" dirty="0" err="1" smtClean="0">
                <a:latin typeface="Raleway" panose="020B0503030101060003" pitchFamily="34" charset="0"/>
              </a:rPr>
              <a:t>through</a:t>
            </a:r>
            <a:r>
              <a:rPr lang="de-DE" sz="2000" dirty="0">
                <a:latin typeface="Raleway" panose="020B0503030101060003" pitchFamily="34" charset="0"/>
              </a:rPr>
              <a:t> </a:t>
            </a:r>
            <a:r>
              <a:rPr lang="de-DE" sz="2000" dirty="0" smtClean="0">
                <a:latin typeface="Raleway" panose="020B0503030101060003" pitchFamily="34" charset="0"/>
              </a:rPr>
              <a:t>&amp; </a:t>
            </a:r>
            <a:r>
              <a:rPr lang="de-DE" sz="2000" dirty="0" err="1" smtClean="0">
                <a:latin typeface="Raleway" panose="020B0503030101060003" pitchFamily="34" charset="0"/>
              </a:rPr>
              <a:t>tips</a:t>
            </a:r>
            <a:r>
              <a:rPr lang="de-DE" sz="2000" dirty="0" smtClean="0">
                <a:latin typeface="Raleway" panose="020B0503030101060003" pitchFamily="34" charset="0"/>
              </a:rPr>
              <a:t>:</a:t>
            </a:r>
            <a:br>
              <a:rPr lang="de-DE" sz="2000" dirty="0" smtClean="0">
                <a:latin typeface="Raleway" panose="020B0503030101060003" pitchFamily="34" charset="0"/>
              </a:rPr>
            </a:br>
            <a:endParaRPr lang="de-DE" sz="300" dirty="0">
              <a:latin typeface="Raleway" panose="020B0503030101060003" pitchFamily="34" charset="0"/>
            </a:endParaRPr>
          </a:p>
          <a:p>
            <a:pPr marL="628650" lvl="1" indent="-266700">
              <a:buClr>
                <a:schemeClr val="tx1">
                  <a:lumMod val="75000"/>
                  <a:lumOff val="25000"/>
                </a:schemeClr>
              </a:buClr>
              <a:buFont typeface="Cambria Math" panose="02040503050406030204" pitchFamily="18" charset="0"/>
              <a:buChar char="→"/>
            </a:pPr>
            <a:r>
              <a:rPr lang="de-DE" sz="1600" dirty="0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ropensci.github.io/NLMR/</a:t>
            </a:r>
          </a:p>
          <a:p>
            <a:pPr marL="628650" lvl="1" indent="-266700">
              <a:buClr>
                <a:schemeClr val="tx1">
                  <a:lumMod val="75000"/>
                  <a:lumOff val="25000"/>
                </a:schemeClr>
              </a:buClr>
              <a:buFont typeface="Cambria Math" panose="02040503050406030204" pitchFamily="18" charset="0"/>
              <a:buChar char="→"/>
            </a:pPr>
            <a:r>
              <a:rPr lang="de-DE" sz="1600" dirty="0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ropensci.github.io/</a:t>
            </a:r>
            <a:r>
              <a:rPr lang="de-DE" sz="1600" dirty="0" err="1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landscapetools</a:t>
            </a:r>
            <a:r>
              <a:rPr lang="de-DE" sz="1600" dirty="0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/</a:t>
            </a:r>
          </a:p>
          <a:p>
            <a:pPr marL="628650" lvl="1" indent="-266700">
              <a:buClr>
                <a:schemeClr val="tx1">
                  <a:lumMod val="75000"/>
                  <a:lumOff val="25000"/>
                </a:schemeClr>
              </a:buClr>
              <a:buFont typeface="Cambria Math" panose="02040503050406030204" pitchFamily="18" charset="0"/>
              <a:buChar char="→"/>
            </a:pPr>
            <a:endParaRPr lang="de-DE" sz="500" dirty="0">
              <a:solidFill>
                <a:srgbClr val="021AFC"/>
              </a:solidFill>
              <a:latin typeface="Fira Code" pitchFamily="49" charset="0"/>
              <a:ea typeface="Fira Code" pitchFamily="49" charset="0"/>
            </a:endParaRPr>
          </a:p>
          <a:p>
            <a:r>
              <a:rPr lang="de-DE" sz="2000" dirty="0" err="1" smtClean="0">
                <a:latin typeface="Raleway" panose="020B0503030101060003" pitchFamily="34" charset="0"/>
              </a:rPr>
              <a:t>Publication</a:t>
            </a:r>
            <a:r>
              <a:rPr lang="de-DE" sz="2000" dirty="0">
                <a:latin typeface="Raleway" panose="020B0503030101060003" pitchFamily="34" charset="0"/>
              </a:rPr>
              <a:t> </a:t>
            </a:r>
            <a:r>
              <a:rPr lang="de-DE" sz="2000" dirty="0" smtClean="0">
                <a:latin typeface="Raleway" panose="020B0503030101060003" pitchFamily="34" charset="0"/>
              </a:rPr>
              <a:t>in </a:t>
            </a:r>
            <a:r>
              <a:rPr lang="de-DE" sz="2000" i="1" dirty="0" err="1" smtClean="0">
                <a:latin typeface="Raleway" panose="020B0503030101060003" pitchFamily="34" charset="0"/>
                <a:ea typeface="Fira Code" pitchFamily="49" charset="0"/>
              </a:rPr>
              <a:t>Methods</a:t>
            </a:r>
            <a:r>
              <a:rPr lang="de-DE" sz="2000" i="1" dirty="0" smtClean="0">
                <a:latin typeface="Raleway" panose="020B0503030101060003" pitchFamily="34" charset="0"/>
                <a:ea typeface="Fira Code" pitchFamily="49" charset="0"/>
              </a:rPr>
              <a:t> in Ecology &amp; Evolution</a:t>
            </a:r>
            <a:r>
              <a:rPr lang="de-DE" sz="2000" dirty="0">
                <a:latin typeface="Raleway" panose="020B0503030101060003" pitchFamily="34" charset="0"/>
              </a:rPr>
              <a:t/>
            </a:r>
            <a:br>
              <a:rPr lang="de-DE" sz="2000" dirty="0">
                <a:latin typeface="Raleway" panose="020B0503030101060003" pitchFamily="34" charset="0"/>
              </a:rPr>
            </a:br>
            <a:endParaRPr lang="de-DE" sz="300" dirty="0">
              <a:latin typeface="Raleway" panose="020B0503030101060003" pitchFamily="34" charset="0"/>
            </a:endParaRPr>
          </a:p>
          <a:p>
            <a:pPr marL="628650" lvl="1" indent="-266700">
              <a:buClr>
                <a:schemeClr val="tx1">
                  <a:lumMod val="75000"/>
                  <a:lumOff val="25000"/>
                </a:schemeClr>
              </a:buClr>
              <a:buFont typeface="Cambria Math" panose="02040503050406030204" pitchFamily="18" charset="0"/>
              <a:buChar char="→"/>
            </a:pPr>
            <a:r>
              <a:rPr lang="de-DE" sz="1600" dirty="0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doi.org/10.1111/2041-210X.13076</a:t>
            </a:r>
            <a:endParaRPr lang="de-DE" sz="1800" dirty="0" smtClean="0">
              <a:solidFill>
                <a:srgbClr val="021AFC"/>
              </a:solidFill>
              <a:latin typeface="Fira Code" pitchFamily="49" charset="0"/>
              <a:ea typeface="Fira Code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17080"/>
            <a:ext cx="2880000" cy="284108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64" y="2692906"/>
            <a:ext cx="2880000" cy="376587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03"/>
          <a:stretch/>
        </p:blipFill>
        <p:spPr bwMode="auto">
          <a:xfrm>
            <a:off x="152433" y="2684893"/>
            <a:ext cx="2835391" cy="3672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64" y="4935001"/>
            <a:ext cx="9144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464" tIns="46232" rIns="92464" bIns="46232" rtlCol="0" anchor="ctr"/>
          <a:lstStyle/>
          <a:p>
            <a:pPr algn="ctr"/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2159796" y="4899246"/>
            <a:ext cx="4824536" cy="261610"/>
            <a:chOff x="2195736" y="4889099"/>
            <a:chExt cx="4824536" cy="261610"/>
          </a:xfrm>
        </p:grpSpPr>
        <p:sp>
          <p:nvSpPr>
            <p:cNvPr id="8" name="Rechteck 7"/>
            <p:cNvSpPr/>
            <p:nvPr userDrawn="1"/>
          </p:nvSpPr>
          <p:spPr>
            <a:xfrm>
              <a:off x="2195736" y="4889099"/>
              <a:ext cx="48245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100" b="0" dirty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Cédric </a:t>
              </a:r>
              <a:r>
                <a:rPr lang="de-DE" sz="1100" b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Scherer           cedricscherer.netlify.com      </a:t>
              </a:r>
              <a:r>
                <a:rPr lang="de-DE" sz="1100" b="0" baseline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     @</a:t>
              </a:r>
              <a:r>
                <a:rPr lang="de-DE" sz="1100" b="0" dirty="0" err="1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CedScherer</a:t>
              </a:r>
              <a:endParaRPr lang="de-DE" sz="1100" b="0" dirty="0">
                <a:solidFill>
                  <a:schemeClr val="bg1"/>
                </a:solidFill>
                <a:latin typeface="Raleway" charset="0"/>
                <a:ea typeface="Roboto Condensed" panose="02000000000000000000" pitchFamily="2" charset="0"/>
              </a:endParaRPr>
            </a:p>
          </p:txBody>
        </p:sp>
        <p:grpSp>
          <p:nvGrpSpPr>
            <p:cNvPr id="9" name="Gruppieren 8"/>
            <p:cNvGrpSpPr/>
            <p:nvPr userDrawn="1"/>
          </p:nvGrpSpPr>
          <p:grpSpPr>
            <a:xfrm>
              <a:off x="5436096" y="4948014"/>
              <a:ext cx="180000" cy="180000"/>
              <a:chOff x="3546176" y="6639262"/>
              <a:chExt cx="199385" cy="199385"/>
            </a:xfrm>
          </p:grpSpPr>
          <p:sp>
            <p:nvSpPr>
              <p:cNvPr id="13" name="Ellipse 12"/>
              <p:cNvSpPr/>
              <p:nvPr/>
            </p:nvSpPr>
            <p:spPr>
              <a:xfrm>
                <a:off x="3547514" y="6650555"/>
                <a:ext cx="198001" cy="166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4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6176" y="6639262"/>
                <a:ext cx="199385" cy="199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uppieren 9"/>
            <p:cNvGrpSpPr/>
            <p:nvPr userDrawn="1"/>
          </p:nvGrpSpPr>
          <p:grpSpPr>
            <a:xfrm>
              <a:off x="3419872" y="4938318"/>
              <a:ext cx="180000" cy="180000"/>
              <a:chOff x="3058174" y="4915136"/>
              <a:chExt cx="215780" cy="216000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3058174" y="4915136"/>
                <a:ext cx="214500" cy="2145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2" name="Picture 4" descr="C:\Users\Cedric\Desktop\img_470621.png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8174" y="4915136"/>
                <a:ext cx="215780" cy="21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9472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62" y="2643758"/>
            <a:ext cx="4138510" cy="22554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>
                <a:latin typeface="Raleway Black" panose="020B0A03030101060003" pitchFamily="34" charset="0"/>
              </a:rPr>
              <a:t>Resources</a:t>
            </a:r>
            <a:endParaRPr lang="de-DE" sz="3200" dirty="0">
              <a:latin typeface="Raleway Black" panose="020B0A030301010600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Raleway" panose="020B0503030101060003" pitchFamily="34" charset="0"/>
              </a:rPr>
              <a:t>e</a:t>
            </a:r>
            <a:r>
              <a:rPr lang="de-DE" sz="2000" dirty="0" smtClean="0">
                <a:latin typeface="Raleway" panose="020B0503030101060003" pitchFamily="34" charset="0"/>
              </a:rPr>
              <a:t>.g. </a:t>
            </a:r>
            <a:r>
              <a:rPr lang="de-DE" sz="2000" dirty="0" err="1" smtClean="0">
                <a:latin typeface="Raleway" panose="020B0503030101060003" pitchFamily="34" charset="0"/>
              </a:rPr>
              <a:t>guide</a:t>
            </a:r>
            <a:r>
              <a:rPr lang="de-DE" sz="2000" dirty="0" smtClean="0">
                <a:latin typeface="Raleway" panose="020B0503030101060003" pitchFamily="34" charset="0"/>
              </a:rPr>
              <a:t> on </a:t>
            </a:r>
            <a:r>
              <a:rPr lang="de-DE" sz="2000" dirty="0" smtClean="0">
                <a:latin typeface="Cambria Math"/>
                <a:ea typeface="Cambria Math"/>
              </a:rPr>
              <a:t>"</a:t>
            </a:r>
            <a:r>
              <a:rPr lang="de-DE" sz="2000" dirty="0" err="1" smtClean="0">
                <a:latin typeface="Raleway" panose="020B0503030101060003" pitchFamily="34" charset="0"/>
              </a:rPr>
              <a:t>how</a:t>
            </a:r>
            <a:r>
              <a:rPr lang="de-DE" sz="2000" dirty="0" smtClean="0">
                <a:latin typeface="Raleway" panose="020B0503030101060003" pitchFamily="34" charset="0"/>
              </a:rPr>
              <a:t> </a:t>
            </a:r>
            <a:r>
              <a:rPr lang="de-DE" sz="2000" dirty="0" err="1" smtClean="0">
                <a:latin typeface="Raleway" panose="020B0503030101060003" pitchFamily="34" charset="0"/>
              </a:rPr>
              <a:t>to</a:t>
            </a:r>
            <a:r>
              <a:rPr lang="de-DE" sz="2000" dirty="0" smtClean="0">
                <a:latin typeface="Raleway" panose="020B0503030101060003" pitchFamily="34" charset="0"/>
              </a:rPr>
              <a:t> </a:t>
            </a:r>
            <a:r>
              <a:rPr lang="de-DE" sz="2000" dirty="0" err="1" smtClean="0">
                <a:latin typeface="Raleway" panose="020B0503030101060003" pitchFamily="34" charset="0"/>
              </a:rPr>
              <a:t>visualize</a:t>
            </a:r>
            <a:r>
              <a:rPr lang="de-DE" sz="2000" dirty="0" smtClean="0">
                <a:latin typeface="Raleway" panose="020B0503030101060003" pitchFamily="34" charset="0"/>
              </a:rPr>
              <a:t> </a:t>
            </a:r>
            <a:r>
              <a:rPr lang="de-DE" sz="2000" dirty="0" err="1" smtClean="0">
                <a:latin typeface="Roboto Mono" pitchFamily="2" charset="0"/>
                <a:ea typeface="Roboto Mono" pitchFamily="2" charset="0"/>
              </a:rPr>
              <a:t>raster</a:t>
            </a:r>
            <a:r>
              <a:rPr lang="de-DE" sz="2000" dirty="0" smtClean="0">
                <a:latin typeface="Raleway" panose="020B0503030101060003" pitchFamily="34" charset="0"/>
              </a:rPr>
              <a:t> </a:t>
            </a:r>
            <a:r>
              <a:rPr lang="de-DE" sz="2000" dirty="0" err="1" smtClean="0">
                <a:latin typeface="Raleway" panose="020B0503030101060003" pitchFamily="34" charset="0"/>
              </a:rPr>
              <a:t>data</a:t>
            </a:r>
            <a:r>
              <a:rPr lang="de-DE" sz="2000" dirty="0" smtClean="0">
                <a:latin typeface="Cambria Math"/>
                <a:ea typeface="Cambria Math"/>
              </a:rPr>
              <a:t>"</a:t>
            </a:r>
            <a:endParaRPr lang="de-DE" sz="1800" dirty="0" smtClean="0">
              <a:solidFill>
                <a:srgbClr val="021AFC"/>
              </a:solidFill>
              <a:latin typeface="Fira Code" pitchFamily="49" charset="0"/>
              <a:ea typeface="Fira Code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4" y="4935001"/>
            <a:ext cx="9144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464" tIns="46232" rIns="92464" bIns="46232" rtlCol="0" anchor="ctr"/>
          <a:lstStyle/>
          <a:p>
            <a:pPr algn="ctr"/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2159796" y="4899246"/>
            <a:ext cx="4824536" cy="261610"/>
            <a:chOff x="2195736" y="4889099"/>
            <a:chExt cx="4824536" cy="261610"/>
          </a:xfrm>
        </p:grpSpPr>
        <p:sp>
          <p:nvSpPr>
            <p:cNvPr id="8" name="Rechteck 7"/>
            <p:cNvSpPr/>
            <p:nvPr userDrawn="1"/>
          </p:nvSpPr>
          <p:spPr>
            <a:xfrm>
              <a:off x="2195736" y="4889099"/>
              <a:ext cx="48245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100" b="0" dirty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Cédric </a:t>
              </a:r>
              <a:r>
                <a:rPr lang="de-DE" sz="1100" b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Scherer           cedricscherer.netlify.com      </a:t>
              </a:r>
              <a:r>
                <a:rPr lang="de-DE" sz="1100" b="0" baseline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     @</a:t>
              </a:r>
              <a:r>
                <a:rPr lang="de-DE" sz="1100" b="0" dirty="0" err="1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CedScherer</a:t>
              </a:r>
              <a:endParaRPr lang="de-DE" sz="1100" b="0" dirty="0">
                <a:solidFill>
                  <a:schemeClr val="bg1"/>
                </a:solidFill>
                <a:latin typeface="Raleway" charset="0"/>
                <a:ea typeface="Roboto Condensed" panose="02000000000000000000" pitchFamily="2" charset="0"/>
              </a:endParaRPr>
            </a:p>
          </p:txBody>
        </p:sp>
        <p:grpSp>
          <p:nvGrpSpPr>
            <p:cNvPr id="9" name="Gruppieren 8"/>
            <p:cNvGrpSpPr/>
            <p:nvPr userDrawn="1"/>
          </p:nvGrpSpPr>
          <p:grpSpPr>
            <a:xfrm>
              <a:off x="5436096" y="4948014"/>
              <a:ext cx="180000" cy="180000"/>
              <a:chOff x="3546176" y="6639262"/>
              <a:chExt cx="199385" cy="199385"/>
            </a:xfrm>
          </p:grpSpPr>
          <p:sp>
            <p:nvSpPr>
              <p:cNvPr id="13" name="Ellipse 12"/>
              <p:cNvSpPr/>
              <p:nvPr/>
            </p:nvSpPr>
            <p:spPr>
              <a:xfrm>
                <a:off x="3547514" y="6650555"/>
                <a:ext cx="198001" cy="166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4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6176" y="6639262"/>
                <a:ext cx="199385" cy="199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uppieren 9"/>
            <p:cNvGrpSpPr/>
            <p:nvPr userDrawn="1"/>
          </p:nvGrpSpPr>
          <p:grpSpPr>
            <a:xfrm>
              <a:off x="3419872" y="4938318"/>
              <a:ext cx="180000" cy="180000"/>
              <a:chOff x="3058174" y="4915136"/>
              <a:chExt cx="215780" cy="216000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3058174" y="4915136"/>
                <a:ext cx="214500" cy="2145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2" name="Picture 4" descr="C:\Users\Cedric\Desktop\img_470621.png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8174" y="4915136"/>
                <a:ext cx="215780" cy="21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0" name="Picture 2" descr="C:\Users\scherer\Desktop\unnamed-chunk-1-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28" y="1151185"/>
            <a:ext cx="19080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cherer\Desktop\unnamed-chunk-7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51185"/>
            <a:ext cx="19080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cherer\Desktop\unnamed-chunk-7-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151185"/>
            <a:ext cx="19080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cherer\Desktop\unnamed-chunk-11-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6" b="8020"/>
          <a:stretch/>
        </p:blipFill>
        <p:spPr bwMode="auto">
          <a:xfrm>
            <a:off x="72368" y="2952681"/>
            <a:ext cx="2088232" cy="174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cherer\Desktop\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266" y="3467960"/>
            <a:ext cx="781016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cherer\Desktop\plotly_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261" y="3490618"/>
            <a:ext cx="80809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cherer\Desktop\highcharter-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378" y="3660181"/>
            <a:ext cx="3233032" cy="55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cherer\Desktop\Downloa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824" y="1151185"/>
            <a:ext cx="19080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cherer\Desktop\unnamed-chunk-6-1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/>
          <a:stretch/>
        </p:blipFill>
        <p:spPr bwMode="auto">
          <a:xfrm>
            <a:off x="5676900" y="1151185"/>
            <a:ext cx="1723964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6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>
                <a:latin typeface="Raleway Black" panose="020B0A03030101060003" pitchFamily="34" charset="0"/>
              </a:rPr>
              <a:t>Resources</a:t>
            </a:r>
            <a:endParaRPr lang="de-DE" sz="3200" dirty="0">
              <a:latin typeface="Raleway Black" panose="020B0A030301010600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>
                <a:latin typeface="Raleway" panose="020B0503030101060003" pitchFamily="34" charset="0"/>
              </a:rPr>
              <a:t>Extensive </a:t>
            </a:r>
            <a:r>
              <a:rPr lang="de-DE" sz="2000" dirty="0" err="1" smtClean="0">
                <a:latin typeface="Raleway" panose="020B0503030101060003" pitchFamily="34" charset="0"/>
              </a:rPr>
              <a:t>documentation</a:t>
            </a:r>
            <a:r>
              <a:rPr lang="de-DE" sz="2000" dirty="0" smtClean="0">
                <a:latin typeface="Raleway" panose="020B0503030101060003" pitchFamily="34" charset="0"/>
              </a:rPr>
              <a:t>, walk-</a:t>
            </a:r>
            <a:r>
              <a:rPr lang="de-DE" sz="2000" dirty="0" err="1" smtClean="0">
                <a:latin typeface="Raleway" panose="020B0503030101060003" pitchFamily="34" charset="0"/>
              </a:rPr>
              <a:t>through</a:t>
            </a:r>
            <a:r>
              <a:rPr lang="de-DE" sz="2000" dirty="0">
                <a:latin typeface="Raleway" panose="020B0503030101060003" pitchFamily="34" charset="0"/>
              </a:rPr>
              <a:t> </a:t>
            </a:r>
            <a:r>
              <a:rPr lang="de-DE" sz="2000" dirty="0" smtClean="0">
                <a:latin typeface="Raleway" panose="020B0503030101060003" pitchFamily="34" charset="0"/>
              </a:rPr>
              <a:t>&amp; </a:t>
            </a:r>
            <a:r>
              <a:rPr lang="de-DE" sz="2000" dirty="0" err="1" smtClean="0">
                <a:latin typeface="Raleway" panose="020B0503030101060003" pitchFamily="34" charset="0"/>
              </a:rPr>
              <a:t>tips</a:t>
            </a:r>
            <a:r>
              <a:rPr lang="de-DE" sz="2000" dirty="0" smtClean="0">
                <a:latin typeface="Raleway" panose="020B0503030101060003" pitchFamily="34" charset="0"/>
              </a:rPr>
              <a:t>:</a:t>
            </a:r>
            <a:br>
              <a:rPr lang="de-DE" sz="2000" dirty="0" smtClean="0">
                <a:latin typeface="Raleway" panose="020B0503030101060003" pitchFamily="34" charset="0"/>
              </a:rPr>
            </a:br>
            <a:endParaRPr lang="de-DE" sz="300" dirty="0">
              <a:latin typeface="Raleway" panose="020B0503030101060003" pitchFamily="34" charset="0"/>
            </a:endParaRPr>
          </a:p>
          <a:p>
            <a:pPr marL="628650" lvl="1" indent="-266700">
              <a:buClr>
                <a:schemeClr val="tx1">
                  <a:lumMod val="75000"/>
                  <a:lumOff val="25000"/>
                </a:schemeClr>
              </a:buClr>
              <a:buFont typeface="Cambria Math" panose="02040503050406030204" pitchFamily="18" charset="0"/>
              <a:buChar char="→"/>
            </a:pPr>
            <a:r>
              <a:rPr lang="de-DE" sz="1600" dirty="0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ropensci.github.io/NLMR/</a:t>
            </a:r>
          </a:p>
          <a:p>
            <a:pPr marL="628650" lvl="1" indent="-266700">
              <a:buClr>
                <a:schemeClr val="tx1">
                  <a:lumMod val="75000"/>
                  <a:lumOff val="25000"/>
                </a:schemeClr>
              </a:buClr>
              <a:buFont typeface="Cambria Math" panose="02040503050406030204" pitchFamily="18" charset="0"/>
              <a:buChar char="→"/>
            </a:pPr>
            <a:r>
              <a:rPr lang="de-DE" sz="1600" dirty="0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ropensci.github.io/</a:t>
            </a:r>
            <a:r>
              <a:rPr lang="de-DE" sz="1600" dirty="0" err="1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landscapetools</a:t>
            </a:r>
            <a:r>
              <a:rPr lang="de-DE" sz="1600" dirty="0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/</a:t>
            </a:r>
          </a:p>
          <a:p>
            <a:pPr marL="628650" lvl="1" indent="-266700">
              <a:buClr>
                <a:schemeClr val="tx1">
                  <a:lumMod val="75000"/>
                  <a:lumOff val="25000"/>
                </a:schemeClr>
              </a:buClr>
              <a:buFont typeface="Cambria Math" panose="02040503050406030204" pitchFamily="18" charset="0"/>
              <a:buChar char="→"/>
            </a:pPr>
            <a:endParaRPr lang="de-DE" sz="500" dirty="0">
              <a:solidFill>
                <a:srgbClr val="021AFC"/>
              </a:solidFill>
              <a:latin typeface="Fira Code" pitchFamily="49" charset="0"/>
              <a:ea typeface="Fira Code" pitchFamily="49" charset="0"/>
            </a:endParaRPr>
          </a:p>
          <a:p>
            <a:r>
              <a:rPr lang="de-DE" sz="2000" dirty="0" err="1" smtClean="0">
                <a:latin typeface="Raleway" panose="020B0503030101060003" pitchFamily="34" charset="0"/>
              </a:rPr>
              <a:t>Publication</a:t>
            </a:r>
            <a:r>
              <a:rPr lang="de-DE" sz="2000" dirty="0">
                <a:latin typeface="Raleway" panose="020B0503030101060003" pitchFamily="34" charset="0"/>
              </a:rPr>
              <a:t> </a:t>
            </a:r>
            <a:r>
              <a:rPr lang="de-DE" sz="2000" dirty="0" smtClean="0">
                <a:latin typeface="Raleway" panose="020B0503030101060003" pitchFamily="34" charset="0"/>
              </a:rPr>
              <a:t>in </a:t>
            </a:r>
            <a:r>
              <a:rPr lang="de-DE" sz="2000" i="1" dirty="0" err="1" smtClean="0">
                <a:latin typeface="Raleway" panose="020B0503030101060003" pitchFamily="34" charset="0"/>
                <a:ea typeface="Fira Code" pitchFamily="49" charset="0"/>
              </a:rPr>
              <a:t>Methods</a:t>
            </a:r>
            <a:r>
              <a:rPr lang="de-DE" sz="2000" i="1" dirty="0" smtClean="0">
                <a:latin typeface="Raleway" panose="020B0503030101060003" pitchFamily="34" charset="0"/>
                <a:ea typeface="Fira Code" pitchFamily="49" charset="0"/>
              </a:rPr>
              <a:t> in Ecology &amp; Evolution</a:t>
            </a:r>
            <a:r>
              <a:rPr lang="de-DE" sz="2000" dirty="0">
                <a:latin typeface="Raleway" panose="020B0503030101060003" pitchFamily="34" charset="0"/>
              </a:rPr>
              <a:t/>
            </a:r>
            <a:br>
              <a:rPr lang="de-DE" sz="2000" dirty="0">
                <a:latin typeface="Raleway" panose="020B0503030101060003" pitchFamily="34" charset="0"/>
              </a:rPr>
            </a:br>
            <a:endParaRPr lang="de-DE" sz="300" dirty="0">
              <a:latin typeface="Raleway" panose="020B0503030101060003" pitchFamily="34" charset="0"/>
            </a:endParaRPr>
          </a:p>
          <a:p>
            <a:pPr marL="628650" lvl="1" indent="-266700">
              <a:buClr>
                <a:schemeClr val="tx1">
                  <a:lumMod val="75000"/>
                  <a:lumOff val="25000"/>
                </a:schemeClr>
              </a:buClr>
              <a:buFont typeface="Cambria Math" panose="02040503050406030204" pitchFamily="18" charset="0"/>
              <a:buChar char="→"/>
            </a:pPr>
            <a:r>
              <a:rPr lang="de-DE" sz="1600" dirty="0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doi.org/10.1111/2041-210X.13076</a:t>
            </a:r>
            <a:endParaRPr lang="de-DE" sz="1800" dirty="0" smtClean="0">
              <a:solidFill>
                <a:srgbClr val="021AFC"/>
              </a:solidFill>
              <a:latin typeface="Fira Code" pitchFamily="49" charset="0"/>
              <a:ea typeface="Fira Code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17080"/>
            <a:ext cx="2880000" cy="284108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64" y="2692906"/>
            <a:ext cx="2880000" cy="376587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03"/>
          <a:stretch/>
        </p:blipFill>
        <p:spPr bwMode="auto">
          <a:xfrm>
            <a:off x="152433" y="2684893"/>
            <a:ext cx="2835391" cy="3672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64" y="4935001"/>
            <a:ext cx="9144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464" tIns="46232" rIns="92464" bIns="46232" rtlCol="0" anchor="ctr"/>
          <a:lstStyle/>
          <a:p>
            <a:pPr algn="ctr"/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2159796" y="4899246"/>
            <a:ext cx="4824536" cy="261610"/>
            <a:chOff x="2195736" y="4889099"/>
            <a:chExt cx="4824536" cy="261610"/>
          </a:xfrm>
        </p:grpSpPr>
        <p:sp>
          <p:nvSpPr>
            <p:cNvPr id="8" name="Rechteck 7"/>
            <p:cNvSpPr/>
            <p:nvPr userDrawn="1"/>
          </p:nvSpPr>
          <p:spPr>
            <a:xfrm>
              <a:off x="2195736" y="4889099"/>
              <a:ext cx="48245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100" b="0" dirty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Cédric </a:t>
              </a:r>
              <a:r>
                <a:rPr lang="de-DE" sz="1100" b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Scherer           cedricscherer.netlify.com      </a:t>
              </a:r>
              <a:r>
                <a:rPr lang="de-DE" sz="1100" b="0" baseline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     @</a:t>
              </a:r>
              <a:r>
                <a:rPr lang="de-DE" sz="1100" b="0" dirty="0" err="1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CedScherer</a:t>
              </a:r>
              <a:endParaRPr lang="de-DE" sz="1100" b="0" dirty="0">
                <a:solidFill>
                  <a:schemeClr val="bg1"/>
                </a:solidFill>
                <a:latin typeface="Raleway" charset="0"/>
                <a:ea typeface="Roboto Condensed" panose="02000000000000000000" pitchFamily="2" charset="0"/>
              </a:endParaRPr>
            </a:p>
          </p:txBody>
        </p:sp>
        <p:grpSp>
          <p:nvGrpSpPr>
            <p:cNvPr id="9" name="Gruppieren 8"/>
            <p:cNvGrpSpPr/>
            <p:nvPr userDrawn="1"/>
          </p:nvGrpSpPr>
          <p:grpSpPr>
            <a:xfrm>
              <a:off x="5436096" y="4948014"/>
              <a:ext cx="180000" cy="180000"/>
              <a:chOff x="3546176" y="6639262"/>
              <a:chExt cx="199385" cy="199385"/>
            </a:xfrm>
          </p:grpSpPr>
          <p:sp>
            <p:nvSpPr>
              <p:cNvPr id="13" name="Ellipse 12"/>
              <p:cNvSpPr/>
              <p:nvPr/>
            </p:nvSpPr>
            <p:spPr>
              <a:xfrm>
                <a:off x="3547514" y="6650555"/>
                <a:ext cx="198001" cy="166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4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6176" y="6639262"/>
                <a:ext cx="199385" cy="199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uppieren 9"/>
            <p:cNvGrpSpPr/>
            <p:nvPr userDrawn="1"/>
          </p:nvGrpSpPr>
          <p:grpSpPr>
            <a:xfrm>
              <a:off x="3419872" y="4938318"/>
              <a:ext cx="180000" cy="180000"/>
              <a:chOff x="3058174" y="4915136"/>
              <a:chExt cx="215780" cy="216000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3058174" y="4915136"/>
                <a:ext cx="214500" cy="2145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2" name="Picture 4" descr="C:\Users\Cedric\Desktop\img_470621.png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8174" y="4915136"/>
                <a:ext cx="215780" cy="21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93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Raleway Black" panose="020B0A03030101060003" pitchFamily="34" charset="0"/>
                <a:ea typeface="Roboto Mono" pitchFamily="2" charset="0"/>
              </a:rPr>
              <a:t>Neutral </a:t>
            </a:r>
            <a:r>
              <a:rPr lang="de-DE" dirty="0" err="1" smtClean="0">
                <a:latin typeface="Raleway Black" panose="020B0A03030101060003" pitchFamily="34" charset="0"/>
                <a:ea typeface="Roboto Mono" pitchFamily="2" charset="0"/>
              </a:rPr>
              <a:t>Landscape</a:t>
            </a:r>
            <a:r>
              <a:rPr lang="de-DE" dirty="0" smtClean="0">
                <a:latin typeface="Raleway Black" panose="020B0A03030101060003" pitchFamily="34" charset="0"/>
                <a:ea typeface="Roboto Mono" pitchFamily="2" charset="0"/>
              </a:rPr>
              <a:t> Models (NLMs)</a:t>
            </a:r>
            <a:endParaRPr lang="de-DE" dirty="0">
              <a:latin typeface="Raleway Black" panose="020B0A03030101060003" pitchFamily="34" charset="0"/>
              <a:ea typeface="Roboto Mono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627534"/>
            <a:ext cx="8558792" cy="4032448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>
                <a:latin typeface="Raleway" panose="020B0503030101060003" pitchFamily="34" charset="0"/>
              </a:rPr>
              <a:t>Algorithms</a:t>
            </a:r>
            <a:r>
              <a:rPr lang="de-DE" sz="2000" dirty="0" smtClean="0">
                <a:latin typeface="Raleway" panose="020B0503030101060003" pitchFamily="34" charset="0"/>
              </a:rPr>
              <a:t> </a:t>
            </a:r>
            <a:r>
              <a:rPr lang="de-DE" sz="2000" dirty="0" err="1">
                <a:latin typeface="Raleway" panose="020B0503030101060003" pitchFamily="34" charset="0"/>
              </a:rPr>
              <a:t>which</a:t>
            </a:r>
            <a:r>
              <a:rPr lang="de-DE" sz="2000" dirty="0">
                <a:latin typeface="Raleway" panose="020B0503030101060003" pitchFamily="34" charset="0"/>
              </a:rPr>
              <a:t> </a:t>
            </a:r>
            <a:r>
              <a:rPr lang="de-DE" sz="2000" dirty="0" err="1">
                <a:latin typeface="Raleway" panose="020B0503030101060003" pitchFamily="34" charset="0"/>
              </a:rPr>
              <a:t>generate</a:t>
            </a:r>
            <a:r>
              <a:rPr lang="de-DE" sz="2000" dirty="0">
                <a:latin typeface="Raleway" panose="020B0503030101060003" pitchFamily="34" charset="0"/>
              </a:rPr>
              <a:t> </a:t>
            </a:r>
            <a:r>
              <a:rPr lang="de-DE" sz="2000" b="1" dirty="0" err="1" smtClean="0">
                <a:latin typeface="Raleway" panose="020B0503030101060003" pitchFamily="34" charset="0"/>
              </a:rPr>
              <a:t>landscape</a:t>
            </a:r>
            <a:r>
              <a:rPr lang="de-DE" sz="2000" b="1" dirty="0" smtClean="0">
                <a:latin typeface="Raleway" panose="020B0503030101060003" pitchFamily="34" charset="0"/>
              </a:rPr>
              <a:t> </a:t>
            </a:r>
            <a:r>
              <a:rPr lang="de-DE" sz="2000" b="1" dirty="0" err="1">
                <a:latin typeface="Raleway" panose="020B0503030101060003" pitchFamily="34" charset="0"/>
              </a:rPr>
              <a:t>patterns</a:t>
            </a:r>
            <a:r>
              <a:rPr lang="de-DE" sz="2000" b="1" dirty="0">
                <a:latin typeface="Raleway" panose="020B0503030101060003" pitchFamily="34" charset="0"/>
              </a:rPr>
              <a:t> </a:t>
            </a:r>
            <a:r>
              <a:rPr lang="de-DE" sz="2000" dirty="0" smtClean="0">
                <a:latin typeface="Raleway" panose="020B0503030101060003" pitchFamily="34" charset="0"/>
              </a:rPr>
              <a:t/>
            </a:r>
            <a:br>
              <a:rPr lang="de-DE" sz="2000" dirty="0" smtClean="0">
                <a:latin typeface="Raleway" panose="020B0503030101060003" pitchFamily="34" charset="0"/>
              </a:rPr>
            </a:br>
            <a:r>
              <a:rPr lang="de-DE" sz="2000" dirty="0" err="1" smtClean="0">
                <a:latin typeface="Raleway" panose="020B0503030101060003" pitchFamily="34" charset="0"/>
              </a:rPr>
              <a:t>based</a:t>
            </a:r>
            <a:r>
              <a:rPr lang="de-DE" sz="2000" dirty="0" smtClean="0">
                <a:latin typeface="Raleway" panose="020B0503030101060003" pitchFamily="34" charset="0"/>
              </a:rPr>
              <a:t> </a:t>
            </a:r>
            <a:r>
              <a:rPr lang="de-DE" sz="2000" dirty="0">
                <a:latin typeface="Raleway" panose="020B0503030101060003" pitchFamily="34" charset="0"/>
              </a:rPr>
              <a:t>on </a:t>
            </a:r>
            <a:r>
              <a:rPr lang="de-DE" sz="2000" dirty="0" err="1">
                <a:latin typeface="Raleway" panose="020B0503030101060003" pitchFamily="34" charset="0"/>
              </a:rPr>
              <a:t>theoretical</a:t>
            </a:r>
            <a:r>
              <a:rPr lang="de-DE" sz="2000" dirty="0">
                <a:latin typeface="Raleway" panose="020B0503030101060003" pitchFamily="34" charset="0"/>
              </a:rPr>
              <a:t> </a:t>
            </a:r>
            <a:r>
              <a:rPr lang="de-DE" sz="2000" dirty="0" err="1">
                <a:latin typeface="Raleway" panose="020B0503030101060003" pitchFamily="34" charset="0"/>
              </a:rPr>
              <a:t>distributions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de-DE" sz="1000" dirty="0" smtClean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rPr>
              <a:t>(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rPr>
              <a:t>Caswell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rPr>
              <a:t> 1976, Gardner et al. 1987, Li et al. 2004)</a:t>
            </a:r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Untertitel 1"/>
          <p:cNvSpPr txBox="1">
            <a:spLocks/>
          </p:cNvSpPr>
          <p:nvPr/>
        </p:nvSpPr>
        <p:spPr>
          <a:xfrm>
            <a:off x="490690" y="1017720"/>
            <a:ext cx="10140950" cy="5466899"/>
          </a:xfrm>
          <a:prstGeom prst="rect">
            <a:avLst/>
          </a:prstGeom>
        </p:spPr>
        <p:txBody>
          <a:bodyPr vert="horz" lIns="74889" tIns="37445" rIns="74889" bIns="37445" rtlCol="0">
            <a:normAutofit/>
          </a:bodyPr>
          <a:lstStyle>
            <a:lvl1pPr marL="182563" indent="-1825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1pPr>
            <a:lvl2pPr marL="358775" indent="-1444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2pPr>
            <a:lvl3pPr marL="982663" indent="-234950" algn="l" defTabSz="748894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3pPr>
            <a:lvl4pPr marL="131056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4pPr>
            <a:lvl5pPr marL="168501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5pPr>
            <a:lvl6pPr marL="2059457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390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835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2798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D8603"/>
              </a:buClr>
              <a:defRPr/>
            </a:pPr>
            <a:endParaRPr lang="de-DE" sz="500" b="1" dirty="0" smtClean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05458"/>
            <a:ext cx="8298579" cy="309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hteck 5"/>
          <p:cNvSpPr/>
          <p:nvPr/>
        </p:nvSpPr>
        <p:spPr>
          <a:xfrm>
            <a:off x="490690" y="4397730"/>
            <a:ext cx="45611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With (1997) </a:t>
            </a:r>
            <a:r>
              <a:rPr lang="en-US" sz="800" i="1" dirty="0" err="1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Conserv</a:t>
            </a: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. Biol. </a:t>
            </a:r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79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:219–229</a:t>
            </a:r>
          </a:p>
        </p:txBody>
      </p:sp>
    </p:spTree>
    <p:extLst>
      <p:ext uri="{BB962C8B-B14F-4D97-AF65-F5344CB8AC3E}">
        <p14:creationId xmlns:p14="http://schemas.microsoft.com/office/powerpoint/2010/main" val="38487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107504" y="-87594"/>
            <a:ext cx="8945056" cy="648072"/>
          </a:xfrm>
        </p:spPr>
        <p:txBody>
          <a:bodyPr/>
          <a:lstStyle/>
          <a:p>
            <a:r>
              <a:rPr lang="de-DE" dirty="0" smtClean="0">
                <a:ea typeface="Fira Code Medium" pitchFamily="49" charset="0"/>
              </a:rPr>
              <a:t>{</a:t>
            </a:r>
            <a:r>
              <a:rPr lang="de-DE" dirty="0" err="1" smtClean="0">
                <a:ea typeface="Fira Code Medium" pitchFamily="49" charset="0"/>
              </a:rPr>
              <a:t>landscapetools</a:t>
            </a:r>
            <a:r>
              <a:rPr lang="de-DE" dirty="0" smtClean="0">
                <a:ea typeface="Fira Code Medium" pitchFamily="49" charset="0"/>
              </a:rPr>
              <a:t>}</a:t>
            </a:r>
            <a:endParaRPr lang="de-DE" dirty="0">
              <a:ea typeface="Fira Code Medium" pitchFamily="49" charset="0"/>
            </a:endParaRPr>
          </a:p>
        </p:txBody>
      </p:sp>
      <p:pic>
        <p:nvPicPr>
          <p:cNvPr id="12" name="Picture 9" descr="C:\Users\Cedric\Desktop\github_foo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15274"/>
            <a:ext cx="3210552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Cedric\Downloads\merge_real_nlm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" b="2750"/>
          <a:stretch/>
        </p:blipFill>
        <p:spPr bwMode="auto">
          <a:xfrm>
            <a:off x="354950" y="2299742"/>
            <a:ext cx="4140000" cy="237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C:\Users\Cedric\Downloads\merge_real_cod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13013" r="6791" b="14618"/>
          <a:stretch/>
        </p:blipFill>
        <p:spPr bwMode="auto">
          <a:xfrm>
            <a:off x="354950" y="651852"/>
            <a:ext cx="4140000" cy="15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Cedric\Downloads\binary_nl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35" y="1392270"/>
            <a:ext cx="4140000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Cedric\Downloads\binary_cod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t="23399" r="7667" b="24484"/>
          <a:stretch/>
        </p:blipFill>
        <p:spPr bwMode="auto">
          <a:xfrm>
            <a:off x="4780735" y="595320"/>
            <a:ext cx="4140000" cy="7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8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-6096" y="-55217"/>
            <a:ext cx="9166287" cy="5173573"/>
            <a:chOff x="-108376" y="453406"/>
            <a:chExt cx="9166287" cy="5173573"/>
          </a:xfrm>
        </p:grpSpPr>
        <p:grpSp>
          <p:nvGrpSpPr>
            <p:cNvPr id="3" name="Gruppieren 2"/>
            <p:cNvGrpSpPr/>
            <p:nvPr/>
          </p:nvGrpSpPr>
          <p:grpSpPr>
            <a:xfrm>
              <a:off x="-108376" y="453406"/>
              <a:ext cx="9166287" cy="5173573"/>
              <a:chOff x="-108376" y="453406"/>
              <a:chExt cx="9166287" cy="5173573"/>
            </a:xfrm>
          </p:grpSpPr>
          <p:grpSp>
            <p:nvGrpSpPr>
              <p:cNvPr id="6" name="Gruppieren 5"/>
              <p:cNvGrpSpPr/>
              <p:nvPr/>
            </p:nvGrpSpPr>
            <p:grpSpPr>
              <a:xfrm>
                <a:off x="1727625" y="479460"/>
                <a:ext cx="7330286" cy="5147519"/>
                <a:chOff x="1708494" y="1690280"/>
                <a:chExt cx="7330286" cy="5147519"/>
              </a:xfrm>
            </p:grpSpPr>
            <p:pic>
              <p:nvPicPr>
                <p:cNvPr id="3081" name="Picture 9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303" r="2935"/>
                <a:stretch/>
              </p:blipFill>
              <p:spPr bwMode="auto">
                <a:xfrm rot="5400000">
                  <a:off x="52734" y="3346040"/>
                  <a:ext cx="5147519" cy="1836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7" name="Gruppieren 26"/>
                <p:cNvGrpSpPr/>
                <p:nvPr/>
              </p:nvGrpSpPr>
              <p:grpSpPr>
                <a:xfrm flipH="1">
                  <a:off x="3544495" y="1690281"/>
                  <a:ext cx="5494285" cy="5022819"/>
                  <a:chOff x="119350" y="1581315"/>
                  <a:chExt cx="5494285" cy="5022819"/>
                </a:xfrm>
              </p:grpSpPr>
              <p:pic>
                <p:nvPicPr>
                  <p:cNvPr id="29" name="Picture 4" descr="C:\Users\Cedric\Google Drive\Bio\Diverses\Design Stuff\NLMs\real_nlms\nlm_usa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41" r="10341" b="4451"/>
                  <a:stretch/>
                </p:blipFill>
                <p:spPr bwMode="auto">
                  <a:xfrm rot="16200000">
                    <a:off x="-1474060" y="3174725"/>
                    <a:ext cx="5022819" cy="1836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7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51" r="4915" b="24780"/>
                  <a:stretch/>
                </p:blipFill>
                <p:spPr bwMode="auto">
                  <a:xfrm rot="5400000">
                    <a:off x="2196876" y="3162074"/>
                    <a:ext cx="4997518" cy="1836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21" b="1"/>
              <a:stretch/>
            </p:blipFill>
            <p:spPr bwMode="auto">
              <a:xfrm rot="5400000" flipH="1" flipV="1">
                <a:off x="-1697065" y="2042095"/>
                <a:ext cx="5013377" cy="1836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815532" y="2053097"/>
              <a:ext cx="4983272" cy="183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hteck 12"/>
          <p:cNvSpPr/>
          <p:nvPr/>
        </p:nvSpPr>
        <p:spPr>
          <a:xfrm>
            <a:off x="0" y="4930950"/>
            <a:ext cx="9144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464" tIns="46232" rIns="92464" bIns="46232" rtlCol="0" anchor="ctr"/>
          <a:lstStyle/>
          <a:p>
            <a:pPr algn="ctr"/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2159732" y="4895195"/>
            <a:ext cx="4824536" cy="261610"/>
            <a:chOff x="2195736" y="4889099"/>
            <a:chExt cx="4824536" cy="261610"/>
          </a:xfrm>
        </p:grpSpPr>
        <p:sp>
          <p:nvSpPr>
            <p:cNvPr id="15" name="Rechteck 14"/>
            <p:cNvSpPr/>
            <p:nvPr userDrawn="1"/>
          </p:nvSpPr>
          <p:spPr>
            <a:xfrm>
              <a:off x="2195736" y="4889099"/>
              <a:ext cx="48245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100" b="0" dirty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Cédric </a:t>
              </a:r>
              <a:r>
                <a:rPr lang="de-DE" sz="1100" b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Scherer           cedricscherer.netlify.com      </a:t>
              </a:r>
              <a:r>
                <a:rPr lang="de-DE" sz="1100" b="0" baseline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     @</a:t>
              </a:r>
              <a:r>
                <a:rPr lang="de-DE" sz="1100" b="0" dirty="0" err="1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CedScherer</a:t>
              </a:r>
              <a:endParaRPr lang="de-DE" sz="1100" b="0" dirty="0">
                <a:solidFill>
                  <a:schemeClr val="bg1"/>
                </a:solidFill>
                <a:latin typeface="Raleway" charset="0"/>
                <a:ea typeface="Roboto Condensed" panose="02000000000000000000" pitchFamily="2" charset="0"/>
              </a:endParaRPr>
            </a:p>
          </p:txBody>
        </p:sp>
        <p:grpSp>
          <p:nvGrpSpPr>
            <p:cNvPr id="16" name="Gruppieren 15"/>
            <p:cNvGrpSpPr/>
            <p:nvPr userDrawn="1"/>
          </p:nvGrpSpPr>
          <p:grpSpPr>
            <a:xfrm>
              <a:off x="5436096" y="4948014"/>
              <a:ext cx="180000" cy="180000"/>
              <a:chOff x="3546176" y="6639262"/>
              <a:chExt cx="199385" cy="199385"/>
            </a:xfrm>
          </p:grpSpPr>
          <p:sp>
            <p:nvSpPr>
              <p:cNvPr id="20" name="Ellipse 19"/>
              <p:cNvSpPr/>
              <p:nvPr/>
            </p:nvSpPr>
            <p:spPr>
              <a:xfrm>
                <a:off x="3547514" y="6650555"/>
                <a:ext cx="198001" cy="166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21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6176" y="6639262"/>
                <a:ext cx="199385" cy="199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uppieren 16"/>
            <p:cNvGrpSpPr/>
            <p:nvPr userDrawn="1"/>
          </p:nvGrpSpPr>
          <p:grpSpPr>
            <a:xfrm>
              <a:off x="3419872" y="4938318"/>
              <a:ext cx="180000" cy="180000"/>
              <a:chOff x="3058174" y="4915136"/>
              <a:chExt cx="215780" cy="216000"/>
            </a:xfrm>
          </p:grpSpPr>
          <p:sp>
            <p:nvSpPr>
              <p:cNvPr id="18" name="Ellipse 17"/>
              <p:cNvSpPr/>
              <p:nvPr/>
            </p:nvSpPr>
            <p:spPr>
              <a:xfrm>
                <a:off x="3058174" y="4915136"/>
                <a:ext cx="214500" cy="2145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19" name="Picture 4" descr="C:\Users\Cedric\Desktop\img_470621.png"/>
              <p:cNvPicPr>
                <a:picLocks noChangeAspect="1" noChangeArrowheads="1"/>
              </p:cNvPicPr>
              <p:nvPr userDrawn="1"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8174" y="4915136"/>
                <a:ext cx="215780" cy="21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080" name="Picture 8" descr="C:\Users\Cedric\Desktop\New-Google-Earth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7" y="-55217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hteck 51"/>
          <p:cNvSpPr/>
          <p:nvPr/>
        </p:nvSpPr>
        <p:spPr>
          <a:xfrm>
            <a:off x="64" y="4935001"/>
            <a:ext cx="9144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464" tIns="46232" rIns="92464" bIns="46232" rtlCol="0" anchor="ctr"/>
          <a:lstStyle/>
          <a:p>
            <a:pPr algn="ctr"/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3" name="Gruppieren 52"/>
          <p:cNvGrpSpPr/>
          <p:nvPr/>
        </p:nvGrpSpPr>
        <p:grpSpPr>
          <a:xfrm>
            <a:off x="2159796" y="4899246"/>
            <a:ext cx="4824536" cy="261610"/>
            <a:chOff x="2195736" y="4889099"/>
            <a:chExt cx="4824536" cy="261610"/>
          </a:xfrm>
        </p:grpSpPr>
        <p:sp>
          <p:nvSpPr>
            <p:cNvPr id="54" name="Rechteck 53"/>
            <p:cNvSpPr/>
            <p:nvPr userDrawn="1"/>
          </p:nvSpPr>
          <p:spPr>
            <a:xfrm>
              <a:off x="2195736" y="4889099"/>
              <a:ext cx="48245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100" b="0" dirty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Cédric </a:t>
              </a:r>
              <a:r>
                <a:rPr lang="de-DE" sz="1100" b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Scherer           cedricscherer.netlify.com      </a:t>
              </a:r>
              <a:r>
                <a:rPr lang="de-DE" sz="1100" b="0" baseline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     @</a:t>
              </a:r>
              <a:r>
                <a:rPr lang="de-DE" sz="1100" b="0" dirty="0" err="1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CedScherer</a:t>
              </a:r>
              <a:endParaRPr lang="de-DE" sz="1100" b="0" dirty="0">
                <a:solidFill>
                  <a:schemeClr val="bg1"/>
                </a:solidFill>
                <a:latin typeface="Raleway" charset="0"/>
                <a:ea typeface="Roboto Condensed" panose="02000000000000000000" pitchFamily="2" charset="0"/>
              </a:endParaRPr>
            </a:p>
          </p:txBody>
        </p:sp>
        <p:grpSp>
          <p:nvGrpSpPr>
            <p:cNvPr id="55" name="Gruppieren 54"/>
            <p:cNvGrpSpPr/>
            <p:nvPr userDrawn="1"/>
          </p:nvGrpSpPr>
          <p:grpSpPr>
            <a:xfrm>
              <a:off x="5436096" y="4948014"/>
              <a:ext cx="180000" cy="180000"/>
              <a:chOff x="3546176" y="6639262"/>
              <a:chExt cx="199385" cy="199385"/>
            </a:xfrm>
          </p:grpSpPr>
          <p:sp>
            <p:nvSpPr>
              <p:cNvPr id="59" name="Ellipse 58"/>
              <p:cNvSpPr/>
              <p:nvPr/>
            </p:nvSpPr>
            <p:spPr>
              <a:xfrm>
                <a:off x="3547514" y="6650555"/>
                <a:ext cx="198001" cy="166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60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6176" y="6639262"/>
                <a:ext cx="199385" cy="199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uppieren 55"/>
            <p:cNvGrpSpPr/>
            <p:nvPr userDrawn="1"/>
          </p:nvGrpSpPr>
          <p:grpSpPr>
            <a:xfrm>
              <a:off x="3419872" y="4938318"/>
              <a:ext cx="180000" cy="180000"/>
              <a:chOff x="3058174" y="4915136"/>
              <a:chExt cx="215780" cy="216000"/>
            </a:xfrm>
          </p:grpSpPr>
          <p:sp>
            <p:nvSpPr>
              <p:cNvPr id="57" name="Ellipse 56"/>
              <p:cNvSpPr/>
              <p:nvPr/>
            </p:nvSpPr>
            <p:spPr>
              <a:xfrm>
                <a:off x="3058174" y="4915136"/>
                <a:ext cx="214500" cy="2145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58" name="Picture 4" descr="C:\Users\Cedric\Desktop\img_470621.png"/>
              <p:cNvPicPr>
                <a:picLocks noChangeAspect="1" noChangeArrowheads="1"/>
              </p:cNvPicPr>
              <p:nvPr userDrawn="1"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8174" y="4915136"/>
                <a:ext cx="215780" cy="21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2949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-6096" y="-55217"/>
            <a:ext cx="9178987" cy="5173573"/>
            <a:chOff x="-108376" y="453406"/>
            <a:chExt cx="9178987" cy="5173573"/>
          </a:xfrm>
        </p:grpSpPr>
        <p:grpSp>
          <p:nvGrpSpPr>
            <p:cNvPr id="3" name="Gruppieren 2"/>
            <p:cNvGrpSpPr/>
            <p:nvPr/>
          </p:nvGrpSpPr>
          <p:grpSpPr>
            <a:xfrm>
              <a:off x="-108376" y="453406"/>
              <a:ext cx="9178987" cy="5173573"/>
              <a:chOff x="-108376" y="453406"/>
              <a:chExt cx="9178987" cy="5173573"/>
            </a:xfrm>
          </p:grpSpPr>
          <p:grpSp>
            <p:nvGrpSpPr>
              <p:cNvPr id="6" name="Gruppieren 5"/>
              <p:cNvGrpSpPr/>
              <p:nvPr/>
            </p:nvGrpSpPr>
            <p:grpSpPr>
              <a:xfrm>
                <a:off x="1727625" y="479460"/>
                <a:ext cx="7342986" cy="5147519"/>
                <a:chOff x="1708494" y="1690280"/>
                <a:chExt cx="7342986" cy="5147519"/>
              </a:xfrm>
            </p:grpSpPr>
            <p:pic>
              <p:nvPicPr>
                <p:cNvPr id="3081" name="Picture 9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303" r="2935"/>
                <a:stretch/>
              </p:blipFill>
              <p:spPr bwMode="auto">
                <a:xfrm rot="5400000">
                  <a:off x="52734" y="3346040"/>
                  <a:ext cx="5147519" cy="1836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7" name="Gruppieren 26"/>
                <p:cNvGrpSpPr/>
                <p:nvPr/>
              </p:nvGrpSpPr>
              <p:grpSpPr>
                <a:xfrm flipH="1">
                  <a:off x="3544495" y="1690281"/>
                  <a:ext cx="5506985" cy="5022819"/>
                  <a:chOff x="106650" y="1581315"/>
                  <a:chExt cx="5506985" cy="5022819"/>
                </a:xfrm>
              </p:grpSpPr>
              <p:pic>
                <p:nvPicPr>
                  <p:cNvPr id="29" name="Picture 4" descr="C:\Users\Cedric\Google Drive\Bio\Diverses\Design Stuff\NLMs\real_nlms\nlm_usa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41" r="10341" b="4451"/>
                  <a:stretch/>
                </p:blipFill>
                <p:spPr bwMode="auto">
                  <a:xfrm rot="16200000">
                    <a:off x="-1486760" y="3174725"/>
                    <a:ext cx="5022819" cy="1836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7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51" r="4915" b="24780"/>
                  <a:stretch/>
                </p:blipFill>
                <p:spPr bwMode="auto">
                  <a:xfrm rot="5400000">
                    <a:off x="2196876" y="3162074"/>
                    <a:ext cx="4997518" cy="1836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21" b="1"/>
              <a:stretch/>
            </p:blipFill>
            <p:spPr bwMode="auto">
              <a:xfrm rot="5400000" flipH="1" flipV="1">
                <a:off x="-1697065" y="2042095"/>
                <a:ext cx="5013377" cy="1836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815532" y="2053097"/>
              <a:ext cx="4983272" cy="183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6" name="Gruppieren 65"/>
          <p:cNvGrpSpPr/>
          <p:nvPr/>
        </p:nvGrpSpPr>
        <p:grpSpPr>
          <a:xfrm>
            <a:off x="-6096" y="-54606"/>
            <a:ext cx="9168720" cy="5215462"/>
            <a:chOff x="6096" y="-54606"/>
            <a:chExt cx="9168720" cy="5215462"/>
          </a:xfrm>
        </p:grpSpPr>
        <p:grpSp>
          <p:nvGrpSpPr>
            <p:cNvPr id="67" name="Gruppieren 66"/>
            <p:cNvGrpSpPr/>
            <p:nvPr/>
          </p:nvGrpSpPr>
          <p:grpSpPr>
            <a:xfrm>
              <a:off x="6096" y="-54606"/>
              <a:ext cx="9168720" cy="5215462"/>
              <a:chOff x="6096" y="-54606"/>
              <a:chExt cx="9168720" cy="5215462"/>
            </a:xfrm>
          </p:grpSpPr>
          <p:pic>
            <p:nvPicPr>
              <p:cNvPr id="69" name="Picture 2" descr="C:\Users\Cedric\Google Drive\Bio\Projects\2019_NatGeoDataViz\rect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52" t="4859" r="11470" b="5841"/>
              <a:stretch/>
            </p:blipFill>
            <p:spPr bwMode="auto">
              <a:xfrm>
                <a:off x="7338816" y="-41103"/>
                <a:ext cx="1836000" cy="51112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3" descr="C:\Users\Cedric\Google Drive\Bio\Projects\2019_NatGeoDataViz\mosaic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37" t="4772" r="19106" b="4734"/>
              <a:stretch/>
            </p:blipFill>
            <p:spPr bwMode="auto">
              <a:xfrm>
                <a:off x="1836065" y="-34738"/>
                <a:ext cx="1836000" cy="4979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4" descr="C:\Users\Cedric\Google Drive\Bio\Projects\2019_NatGeoDataViz\mpd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32" t="5105" r="35688" b="6472"/>
              <a:stretch/>
            </p:blipFill>
            <p:spPr bwMode="auto">
              <a:xfrm>
                <a:off x="3672001" y="-29162"/>
                <a:ext cx="1836000" cy="5190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" descr="C:\Users\Cedric\Google Drive\Bio\Projects\2019_NatGeoDataViz\grad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76" t="4661" r="34330" b="5074"/>
              <a:stretch/>
            </p:blipFill>
            <p:spPr bwMode="auto">
              <a:xfrm rot="10800000">
                <a:off x="6096" y="-54606"/>
                <a:ext cx="1836000" cy="5084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8" name="Picture 6" descr="C:\Users\Cedric\Google Drive\Bio\Projects\2019_NatGeoDataViz\classes2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" r="5035" b="25873"/>
            <a:stretch/>
          </p:blipFill>
          <p:spPr bwMode="auto">
            <a:xfrm rot="5400000">
              <a:off x="3845963" y="1634474"/>
              <a:ext cx="5163273" cy="18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3" name="Picture 5" descr="C:\Users\Cedric\Desktop\logo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4" y="42448"/>
            <a:ext cx="522344" cy="60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hteck 73"/>
          <p:cNvSpPr/>
          <p:nvPr/>
        </p:nvSpPr>
        <p:spPr>
          <a:xfrm>
            <a:off x="64" y="4935001"/>
            <a:ext cx="9144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464" tIns="46232" rIns="92464" bIns="46232" rtlCol="0" anchor="ctr"/>
          <a:lstStyle/>
          <a:p>
            <a:pPr algn="ctr"/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5" name="Gruppieren 74"/>
          <p:cNvGrpSpPr/>
          <p:nvPr/>
        </p:nvGrpSpPr>
        <p:grpSpPr>
          <a:xfrm>
            <a:off x="2159796" y="4899246"/>
            <a:ext cx="4824536" cy="261610"/>
            <a:chOff x="2195736" y="4889099"/>
            <a:chExt cx="4824536" cy="261610"/>
          </a:xfrm>
        </p:grpSpPr>
        <p:sp>
          <p:nvSpPr>
            <p:cNvPr id="76" name="Rechteck 75"/>
            <p:cNvSpPr/>
            <p:nvPr userDrawn="1"/>
          </p:nvSpPr>
          <p:spPr>
            <a:xfrm>
              <a:off x="2195736" y="4889099"/>
              <a:ext cx="48245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100" b="0" dirty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Cédric </a:t>
              </a:r>
              <a:r>
                <a:rPr lang="de-DE" sz="1100" b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Scherer           cedricscherer.netlify.com      </a:t>
              </a:r>
              <a:r>
                <a:rPr lang="de-DE" sz="1100" b="0" baseline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     @</a:t>
              </a:r>
              <a:r>
                <a:rPr lang="de-DE" sz="1100" b="0" dirty="0" err="1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CedScherer</a:t>
              </a:r>
              <a:endParaRPr lang="de-DE" sz="1100" b="0" dirty="0">
                <a:solidFill>
                  <a:schemeClr val="bg1"/>
                </a:solidFill>
                <a:latin typeface="Raleway" charset="0"/>
                <a:ea typeface="Roboto Condensed" panose="02000000000000000000" pitchFamily="2" charset="0"/>
              </a:endParaRPr>
            </a:p>
          </p:txBody>
        </p:sp>
        <p:grpSp>
          <p:nvGrpSpPr>
            <p:cNvPr id="77" name="Gruppieren 76"/>
            <p:cNvGrpSpPr/>
            <p:nvPr userDrawn="1"/>
          </p:nvGrpSpPr>
          <p:grpSpPr>
            <a:xfrm>
              <a:off x="5436096" y="4948014"/>
              <a:ext cx="180000" cy="180000"/>
              <a:chOff x="3546176" y="6639262"/>
              <a:chExt cx="199385" cy="199385"/>
            </a:xfrm>
          </p:grpSpPr>
          <p:sp>
            <p:nvSpPr>
              <p:cNvPr id="81" name="Ellipse 80"/>
              <p:cNvSpPr/>
              <p:nvPr/>
            </p:nvSpPr>
            <p:spPr>
              <a:xfrm>
                <a:off x="3547514" y="6650555"/>
                <a:ext cx="198001" cy="166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82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6176" y="6639262"/>
                <a:ext cx="199385" cy="199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8" name="Gruppieren 77"/>
            <p:cNvGrpSpPr/>
            <p:nvPr userDrawn="1"/>
          </p:nvGrpSpPr>
          <p:grpSpPr>
            <a:xfrm>
              <a:off x="3419872" y="4938318"/>
              <a:ext cx="180000" cy="180000"/>
              <a:chOff x="3058174" y="4915136"/>
              <a:chExt cx="215780" cy="216000"/>
            </a:xfrm>
          </p:grpSpPr>
          <p:sp>
            <p:nvSpPr>
              <p:cNvPr id="79" name="Ellipse 78"/>
              <p:cNvSpPr/>
              <p:nvPr/>
            </p:nvSpPr>
            <p:spPr>
              <a:xfrm>
                <a:off x="3058174" y="4915136"/>
                <a:ext cx="214500" cy="2145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80" name="Picture 4" descr="C:\Users\Cedric\Desktop\img_470621.png"/>
              <p:cNvPicPr>
                <a:picLocks noChangeAspect="1" noChangeArrowheads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8174" y="4915136"/>
                <a:ext cx="215780" cy="21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9001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-6096" y="-55217"/>
            <a:ext cx="9178987" cy="5173573"/>
            <a:chOff x="-108376" y="453406"/>
            <a:chExt cx="9178987" cy="5173573"/>
          </a:xfrm>
        </p:grpSpPr>
        <p:grpSp>
          <p:nvGrpSpPr>
            <p:cNvPr id="3" name="Gruppieren 2"/>
            <p:cNvGrpSpPr/>
            <p:nvPr/>
          </p:nvGrpSpPr>
          <p:grpSpPr>
            <a:xfrm>
              <a:off x="-108376" y="453406"/>
              <a:ext cx="9178987" cy="5173573"/>
              <a:chOff x="-108376" y="453406"/>
              <a:chExt cx="9178987" cy="5173573"/>
            </a:xfrm>
          </p:grpSpPr>
          <p:grpSp>
            <p:nvGrpSpPr>
              <p:cNvPr id="6" name="Gruppieren 5"/>
              <p:cNvGrpSpPr/>
              <p:nvPr/>
            </p:nvGrpSpPr>
            <p:grpSpPr>
              <a:xfrm>
                <a:off x="1727625" y="479460"/>
                <a:ext cx="7342986" cy="5147519"/>
                <a:chOff x="1708494" y="1690280"/>
                <a:chExt cx="7342986" cy="5147519"/>
              </a:xfrm>
            </p:grpSpPr>
            <p:pic>
              <p:nvPicPr>
                <p:cNvPr id="3081" name="Picture 9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303" r="2935"/>
                <a:stretch/>
              </p:blipFill>
              <p:spPr bwMode="auto">
                <a:xfrm rot="5400000">
                  <a:off x="52734" y="3346040"/>
                  <a:ext cx="5147519" cy="1836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7" name="Gruppieren 26"/>
                <p:cNvGrpSpPr/>
                <p:nvPr/>
              </p:nvGrpSpPr>
              <p:grpSpPr>
                <a:xfrm flipH="1">
                  <a:off x="3544495" y="1690281"/>
                  <a:ext cx="5506985" cy="5022819"/>
                  <a:chOff x="106650" y="1581315"/>
                  <a:chExt cx="5506985" cy="5022819"/>
                </a:xfrm>
              </p:grpSpPr>
              <p:pic>
                <p:nvPicPr>
                  <p:cNvPr id="29" name="Picture 4" descr="C:\Users\Cedric\Google Drive\Bio\Diverses\Design Stuff\NLMs\real_nlms\nlm_usa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41" r="10341" b="4451"/>
                  <a:stretch/>
                </p:blipFill>
                <p:spPr bwMode="auto">
                  <a:xfrm rot="16200000">
                    <a:off x="-1486760" y="3174725"/>
                    <a:ext cx="5022819" cy="1836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7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51" r="4915" b="24780"/>
                  <a:stretch/>
                </p:blipFill>
                <p:spPr bwMode="auto">
                  <a:xfrm rot="5400000">
                    <a:off x="2196876" y="3162074"/>
                    <a:ext cx="4997518" cy="1836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21" b="1"/>
              <a:stretch/>
            </p:blipFill>
            <p:spPr bwMode="auto">
              <a:xfrm rot="5400000" flipH="1" flipV="1">
                <a:off x="-1697065" y="2042095"/>
                <a:ext cx="5013377" cy="1836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815532" y="2053097"/>
              <a:ext cx="4983272" cy="183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6" name="Gruppieren 65"/>
          <p:cNvGrpSpPr/>
          <p:nvPr/>
        </p:nvGrpSpPr>
        <p:grpSpPr>
          <a:xfrm>
            <a:off x="-6096" y="-54606"/>
            <a:ext cx="9168720" cy="5215462"/>
            <a:chOff x="6096" y="-54606"/>
            <a:chExt cx="9168720" cy="5215462"/>
          </a:xfrm>
        </p:grpSpPr>
        <p:grpSp>
          <p:nvGrpSpPr>
            <p:cNvPr id="67" name="Gruppieren 66"/>
            <p:cNvGrpSpPr/>
            <p:nvPr/>
          </p:nvGrpSpPr>
          <p:grpSpPr>
            <a:xfrm>
              <a:off x="6096" y="-54606"/>
              <a:ext cx="9168720" cy="5215462"/>
              <a:chOff x="6096" y="-54606"/>
              <a:chExt cx="9168720" cy="5215462"/>
            </a:xfrm>
          </p:grpSpPr>
          <p:pic>
            <p:nvPicPr>
              <p:cNvPr id="69" name="Picture 2" descr="C:\Users\Cedric\Google Drive\Bio\Projects\2019_NatGeoDataViz\rect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52" t="4859" r="11470" b="5841"/>
              <a:stretch/>
            </p:blipFill>
            <p:spPr bwMode="auto">
              <a:xfrm>
                <a:off x="7338816" y="-41103"/>
                <a:ext cx="1836000" cy="51112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3" descr="C:\Users\Cedric\Google Drive\Bio\Projects\2019_NatGeoDataViz\mosaic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37" t="4772" r="19106" b="4734"/>
              <a:stretch/>
            </p:blipFill>
            <p:spPr bwMode="auto">
              <a:xfrm>
                <a:off x="1836065" y="-34738"/>
                <a:ext cx="1836000" cy="4979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4" descr="C:\Users\Cedric\Google Drive\Bio\Projects\2019_NatGeoDataViz\mpd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32" t="5105" r="35688" b="6472"/>
              <a:stretch/>
            </p:blipFill>
            <p:spPr bwMode="auto">
              <a:xfrm>
                <a:off x="3672001" y="-29162"/>
                <a:ext cx="1836000" cy="5190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" descr="C:\Users\Cedric\Google Drive\Bio\Projects\2019_NatGeoDataViz\grad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76" t="4661" r="34330" b="5074"/>
              <a:stretch/>
            </p:blipFill>
            <p:spPr bwMode="auto">
              <a:xfrm rot="10800000">
                <a:off x="6096" y="-54606"/>
                <a:ext cx="1836000" cy="5084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8" name="Picture 6" descr="C:\Users\Cedric\Google Drive\Bio\Projects\2019_NatGeoDataViz\classes2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" r="5035" b="25873"/>
            <a:stretch/>
          </p:blipFill>
          <p:spPr bwMode="auto">
            <a:xfrm rot="5400000">
              <a:off x="3845963" y="1634474"/>
              <a:ext cx="5163273" cy="18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3" name="Picture 5" descr="C:\Users\Cedric\Desktop\logo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4" y="42448"/>
            <a:ext cx="522344" cy="60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hteck 73"/>
          <p:cNvSpPr/>
          <p:nvPr/>
        </p:nvSpPr>
        <p:spPr>
          <a:xfrm>
            <a:off x="64" y="4935001"/>
            <a:ext cx="9144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464" tIns="46232" rIns="92464" bIns="46232" rtlCol="0" anchor="ctr"/>
          <a:lstStyle/>
          <a:p>
            <a:pPr algn="ctr"/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5" name="Gruppieren 74"/>
          <p:cNvGrpSpPr/>
          <p:nvPr/>
        </p:nvGrpSpPr>
        <p:grpSpPr>
          <a:xfrm>
            <a:off x="2159796" y="4899246"/>
            <a:ext cx="4824536" cy="261610"/>
            <a:chOff x="2195736" y="4889099"/>
            <a:chExt cx="4824536" cy="261610"/>
          </a:xfrm>
        </p:grpSpPr>
        <p:sp>
          <p:nvSpPr>
            <p:cNvPr id="76" name="Rechteck 75"/>
            <p:cNvSpPr/>
            <p:nvPr userDrawn="1"/>
          </p:nvSpPr>
          <p:spPr>
            <a:xfrm>
              <a:off x="2195736" y="4889099"/>
              <a:ext cx="48245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100" b="0" dirty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Cédric </a:t>
              </a:r>
              <a:r>
                <a:rPr lang="de-DE" sz="1100" b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Scherer           cedricscherer.netlify.com      </a:t>
              </a:r>
              <a:r>
                <a:rPr lang="de-DE" sz="1100" b="0" baseline="0" dirty="0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     @</a:t>
              </a:r>
              <a:r>
                <a:rPr lang="de-DE" sz="1100" b="0" dirty="0" err="1" smtClean="0">
                  <a:solidFill>
                    <a:schemeClr val="bg1"/>
                  </a:solidFill>
                  <a:latin typeface="Raleway" charset="0"/>
                  <a:ea typeface="Roboto Condensed" panose="02000000000000000000" pitchFamily="2" charset="0"/>
                </a:rPr>
                <a:t>CedScherer</a:t>
              </a:r>
              <a:endParaRPr lang="de-DE" sz="1100" b="0" dirty="0">
                <a:solidFill>
                  <a:schemeClr val="bg1"/>
                </a:solidFill>
                <a:latin typeface="Raleway" charset="0"/>
                <a:ea typeface="Roboto Condensed" panose="02000000000000000000" pitchFamily="2" charset="0"/>
              </a:endParaRPr>
            </a:p>
          </p:txBody>
        </p:sp>
        <p:grpSp>
          <p:nvGrpSpPr>
            <p:cNvPr id="77" name="Gruppieren 76"/>
            <p:cNvGrpSpPr/>
            <p:nvPr userDrawn="1"/>
          </p:nvGrpSpPr>
          <p:grpSpPr>
            <a:xfrm>
              <a:off x="5436096" y="4948014"/>
              <a:ext cx="180000" cy="180000"/>
              <a:chOff x="3546176" y="6639262"/>
              <a:chExt cx="199385" cy="199385"/>
            </a:xfrm>
          </p:grpSpPr>
          <p:sp>
            <p:nvSpPr>
              <p:cNvPr id="81" name="Ellipse 80"/>
              <p:cNvSpPr/>
              <p:nvPr/>
            </p:nvSpPr>
            <p:spPr>
              <a:xfrm>
                <a:off x="3547514" y="6650555"/>
                <a:ext cx="198001" cy="166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82" name="Picture 5" descr="C:\Users\scherer\Desktop\my-icons-collection\png\003-twitter-1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6176" y="6639262"/>
                <a:ext cx="199385" cy="199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8" name="Gruppieren 77"/>
            <p:cNvGrpSpPr/>
            <p:nvPr userDrawn="1"/>
          </p:nvGrpSpPr>
          <p:grpSpPr>
            <a:xfrm>
              <a:off x="3419872" y="4938318"/>
              <a:ext cx="180000" cy="180000"/>
              <a:chOff x="3058174" y="4915136"/>
              <a:chExt cx="215780" cy="216000"/>
            </a:xfrm>
          </p:grpSpPr>
          <p:sp>
            <p:nvSpPr>
              <p:cNvPr id="79" name="Ellipse 78"/>
              <p:cNvSpPr/>
              <p:nvPr/>
            </p:nvSpPr>
            <p:spPr>
              <a:xfrm>
                <a:off x="3058174" y="4915136"/>
                <a:ext cx="214500" cy="2145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Raleway" charset="0"/>
                  <a:ea typeface="Roboto Condensed" panose="02000000000000000000" pitchFamily="2" charset="0"/>
                </a:endParaRPr>
              </a:p>
            </p:txBody>
          </p:sp>
          <p:pic>
            <p:nvPicPr>
              <p:cNvPr id="80" name="Picture 4" descr="C:\Users\Cedric\Desktop\img_470621.png"/>
              <p:cNvPicPr>
                <a:picLocks noChangeAspect="1" noChangeArrowheads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8174" y="4915136"/>
                <a:ext cx="215780" cy="21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1" name="Rechteck 30"/>
          <p:cNvSpPr/>
          <p:nvPr/>
        </p:nvSpPr>
        <p:spPr>
          <a:xfrm>
            <a:off x="-283017" y="1654314"/>
            <a:ext cx="9793089" cy="1430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863480" y="1753374"/>
            <a:ext cx="741704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 smtClean="0">
                <a:solidFill>
                  <a:schemeClr val="bg1"/>
                </a:solidFill>
                <a:latin typeface="Raleway Black" panose="020B0A03030101060003" pitchFamily="34" charset="0"/>
              </a:rPr>
              <a:t>Neutral </a:t>
            </a:r>
            <a:r>
              <a:rPr lang="de-DE" sz="2400" b="1" dirty="0" err="1" smtClean="0">
                <a:solidFill>
                  <a:schemeClr val="bg1"/>
                </a:solidFill>
                <a:latin typeface="Raleway Black" panose="020B0A03030101060003" pitchFamily="34" charset="0"/>
              </a:rPr>
              <a:t>Landscape</a:t>
            </a:r>
            <a:r>
              <a:rPr lang="de-DE" sz="2400" b="1" dirty="0" smtClean="0">
                <a:solidFill>
                  <a:schemeClr val="bg1"/>
                </a:solidFill>
                <a:latin typeface="Raleway Black" panose="020B0A03030101060003" pitchFamily="34" charset="0"/>
              </a:rPr>
              <a:t> Models </a:t>
            </a:r>
            <a:r>
              <a:rPr lang="de-DE" sz="24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(NLMs)</a:t>
            </a:r>
            <a:br>
              <a:rPr lang="de-DE" sz="2400" b="1" dirty="0" smtClean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de-DE" sz="1400" b="1" dirty="0" smtClean="0">
                <a:solidFill>
                  <a:schemeClr val="bg1"/>
                </a:solidFill>
                <a:latin typeface="Raleway Black" panose="020B0A03030101060003" pitchFamily="34" charset="0"/>
              </a:rPr>
              <a:t/>
            </a:r>
            <a:br>
              <a:rPr lang="de-DE" sz="1400" b="1" dirty="0" smtClean="0">
                <a:solidFill>
                  <a:schemeClr val="bg1"/>
                </a:solidFill>
                <a:latin typeface="Raleway Black" panose="020B0A03030101060003" pitchFamily="34" charset="0"/>
              </a:rPr>
            </a:br>
            <a:r>
              <a:rPr lang="de-DE" sz="18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Algorithms</a:t>
            </a:r>
            <a:r>
              <a:rPr lang="de-DE" sz="18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de-DE" sz="18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which</a:t>
            </a:r>
            <a:r>
              <a:rPr lang="de-DE" sz="18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de-DE" sz="18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generate</a:t>
            </a:r>
            <a:r>
              <a:rPr lang="de-DE" sz="18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de-DE" sz="18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landscape</a:t>
            </a:r>
            <a:r>
              <a:rPr lang="de-DE" sz="18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Raleway" panose="020B0503030101060003" pitchFamily="34" charset="0"/>
              </a:rPr>
              <a:t>patterns</a:t>
            </a:r>
            <a:r>
              <a:rPr lang="de-DE" sz="18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br>
              <a:rPr lang="de-DE" sz="1800" dirty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de-DE" sz="1800" dirty="0" err="1">
                <a:solidFill>
                  <a:schemeClr val="bg1"/>
                </a:solidFill>
                <a:latin typeface="Raleway" panose="020B0503030101060003" pitchFamily="34" charset="0"/>
              </a:rPr>
              <a:t>based</a:t>
            </a:r>
            <a:r>
              <a:rPr lang="de-DE" sz="1800" dirty="0">
                <a:solidFill>
                  <a:schemeClr val="bg1"/>
                </a:solidFill>
                <a:latin typeface="Raleway" panose="020B0503030101060003" pitchFamily="34" charset="0"/>
              </a:rPr>
              <a:t> on </a:t>
            </a:r>
            <a:r>
              <a:rPr lang="de-DE" sz="18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theoretical</a:t>
            </a:r>
            <a:r>
              <a:rPr lang="de-DE" sz="18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de-DE" sz="18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distributions</a:t>
            </a:r>
            <a:r>
              <a:rPr lang="de-DE" sz="18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endParaRPr lang="de-DE" sz="16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cxnSp>
        <p:nvCxnSpPr>
          <p:cNvPr id="32" name="Gerade Verbindung 31"/>
          <p:cNvCxnSpPr/>
          <p:nvPr/>
        </p:nvCxnSpPr>
        <p:spPr>
          <a:xfrm>
            <a:off x="2996318" y="2273911"/>
            <a:ext cx="315136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41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Raleway Black" panose="020B0A03030101060003" pitchFamily="34" charset="0"/>
                <a:ea typeface="Roboto Mono" pitchFamily="2" charset="0"/>
              </a:rPr>
              <a:t>NLMs</a:t>
            </a:r>
            <a:r>
              <a:rPr lang="en-US" dirty="0">
                <a:latin typeface="Raleway Black" panose="020B0A03030101060003" pitchFamily="34" charset="0"/>
                <a:ea typeface="Roboto Mono" pitchFamily="2" charset="0"/>
              </a:rPr>
              <a:t> </a:t>
            </a:r>
            <a:r>
              <a:rPr lang="en-US" dirty="0" smtClean="0">
                <a:latin typeface="Raleway Black" panose="020B0A03030101060003" pitchFamily="34" charset="0"/>
                <a:ea typeface="Roboto Mono" pitchFamily="2" charset="0"/>
              </a:rPr>
              <a:t>in Landscape Ecology</a:t>
            </a:r>
            <a:endParaRPr lang="de-DE" b="1" dirty="0">
              <a:latin typeface="Raleway Black" panose="020B0A03030101060003" pitchFamily="34" charset="0"/>
              <a:ea typeface="Roboto Mono" pitchFamily="2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459924" y="4120237"/>
            <a:ext cx="2952329" cy="181663"/>
          </a:xfrm>
          <a:prstGeom prst="rect">
            <a:avLst/>
          </a:prstGeom>
        </p:spPr>
        <p:txBody>
          <a:bodyPr wrap="square" lIns="73225" tIns="36613" rIns="73225" bIns="36613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Gardener, O’Neill, Turner &amp; Dale (1989) </a:t>
            </a:r>
            <a:r>
              <a:rPr lang="en-US" sz="700" i="1" dirty="0" smtClean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Landscape Ecology</a:t>
            </a:r>
            <a:r>
              <a:rPr lang="en-US" sz="700" dirty="0" smtClean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 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3:217–227 </a:t>
            </a:r>
          </a:p>
        </p:txBody>
      </p:sp>
      <p:sp>
        <p:nvSpPr>
          <p:cNvPr id="23" name="Untertitel 1"/>
          <p:cNvSpPr>
            <a:spLocks noGrp="1"/>
          </p:cNvSpPr>
          <p:nvPr>
            <p:ph type="subTitle" idx="1"/>
          </p:nvPr>
        </p:nvSpPr>
        <p:spPr>
          <a:xfrm>
            <a:off x="433181" y="763114"/>
            <a:ext cx="8558554" cy="4099225"/>
          </a:xfrm>
        </p:spPr>
        <p:txBody>
          <a:bodyPr/>
          <a:lstStyle/>
          <a:p>
            <a:pPr marL="274594" indent="-205946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Clr>
                <a:srgbClr val="FD8603"/>
              </a:buClr>
              <a:defRPr/>
            </a:pPr>
            <a:r>
              <a:rPr lang="en-US" sz="1600" dirty="0" smtClean="0">
                <a:latin typeface="Raleway" panose="020B0503030101060003" pitchFamily="34" charset="0"/>
              </a:rPr>
              <a:t>Three use cases for Neutral Landscape Models</a:t>
            </a:r>
            <a:endParaRPr lang="en-US" sz="1100" dirty="0" smtClean="0">
              <a:latin typeface="Raleway" panose="020B0503030101060003" pitchFamily="34" charset="0"/>
            </a:endParaRPr>
          </a:p>
          <a:p>
            <a:pPr marL="572072" lvl="1" indent="-213573">
              <a:lnSpc>
                <a:spcPct val="90000"/>
              </a:lnSpc>
              <a:spcBef>
                <a:spcPts val="320"/>
              </a:spcBef>
              <a:spcAft>
                <a:spcPts val="320"/>
              </a:spcAft>
              <a:buClr>
                <a:srgbClr val="FD8603"/>
              </a:buClr>
              <a:buFont typeface="+mj-lt"/>
              <a:buAutoNum type="alphaLcPeriod"/>
              <a:defRPr/>
            </a:pPr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coupling with models to </a:t>
            </a:r>
            <a:r>
              <a:rPr 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predict changes in ecological processes</a:t>
            </a:r>
          </a:p>
          <a:p>
            <a:pPr marL="572072" lvl="1" indent="-213573">
              <a:lnSpc>
                <a:spcPct val="90000"/>
              </a:lnSpc>
              <a:spcBef>
                <a:spcPts val="320"/>
              </a:spcBef>
              <a:spcAft>
                <a:spcPts val="320"/>
              </a:spcAft>
              <a:buClr>
                <a:srgbClr val="FD8603"/>
              </a:buClr>
              <a:buFont typeface="+mj-lt"/>
              <a:buAutoNum type="alphaLcPeriod"/>
              <a:defRPr/>
            </a:pPr>
            <a:r>
              <a:rPr 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analysis of structural deviation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 between real and neutral landscapes</a:t>
            </a:r>
          </a:p>
          <a:p>
            <a:pPr marL="572072" lvl="1" indent="-213573">
              <a:lnSpc>
                <a:spcPct val="90000"/>
              </a:lnSpc>
              <a:spcBef>
                <a:spcPts val="320"/>
              </a:spcBef>
              <a:spcAft>
                <a:spcPts val="320"/>
              </a:spcAft>
              <a:buClr>
                <a:srgbClr val="FD8603"/>
              </a:buClr>
              <a:buFont typeface="+mj-lt"/>
              <a:buAutoNum type="alphaLcPeriod"/>
              <a:defRPr/>
            </a:pP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development and 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testing of novel landscape metrics 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  <a:p>
            <a:pPr marL="0" indent="0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Clr>
                <a:srgbClr val="FD8603"/>
              </a:buClr>
              <a:buNone/>
              <a:defRPr/>
            </a:pPr>
            <a:r>
              <a:rPr lang="de-DE" sz="1600" b="1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rPr>
              <a:t/>
            </a:r>
            <a:br>
              <a:rPr lang="de-DE" sz="1600" b="1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rPr>
            </a:br>
            <a:endParaRPr lang="de-DE" sz="400" b="1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9702"/>
            <a:ext cx="255870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uppieren 1"/>
          <p:cNvGrpSpPr>
            <a:grpSpLocks noChangeAspect="1"/>
          </p:cNvGrpSpPr>
          <p:nvPr/>
        </p:nvGrpSpPr>
        <p:grpSpPr>
          <a:xfrm>
            <a:off x="3419872" y="2229989"/>
            <a:ext cx="2886844" cy="1619625"/>
            <a:chOff x="1271643" y="1944596"/>
            <a:chExt cx="4811406" cy="269937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16585"/>
            <a:stretch/>
          </p:blipFill>
          <p:spPr bwMode="auto">
            <a:xfrm>
              <a:off x="1271643" y="1944596"/>
              <a:ext cx="2405703" cy="2251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3677346" y="1944596"/>
              <a:ext cx="2405703" cy="2699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059582"/>
            <a:ext cx="1440160" cy="3198783"/>
          </a:xfrm>
          <a:prstGeom prst="rect">
            <a:avLst/>
          </a:prstGeom>
        </p:spPr>
      </p:pic>
      <p:pic>
        <p:nvPicPr>
          <p:cNvPr id="18" name="Picture 2" descr="C:\Users\Cedric\Desktop\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466" y="3593942"/>
            <a:ext cx="734720" cy="7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hteck 18"/>
          <p:cNvSpPr/>
          <p:nvPr/>
        </p:nvSpPr>
        <p:spPr>
          <a:xfrm>
            <a:off x="6887577" y="4120237"/>
            <a:ext cx="982206" cy="181663"/>
          </a:xfrm>
          <a:prstGeom prst="rect">
            <a:avLst/>
          </a:prstGeom>
        </p:spPr>
        <p:txBody>
          <a:bodyPr wrap="square" lIns="73225" tIns="36613" rIns="73225" bIns="36613">
            <a:spAutoFit/>
          </a:bodyPr>
          <a:lstStyle/>
          <a:p>
            <a:r>
              <a:rPr lang="en-US" sz="700" dirty="0" smtClean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GIF by Marco Sciaini</a:t>
            </a:r>
            <a:endParaRPr lang="en-US" sz="7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  <a:ea typeface="Roboto Condensed" panose="02000000000000000000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393237" y="4120237"/>
            <a:ext cx="3050971" cy="181663"/>
          </a:xfrm>
          <a:prstGeom prst="rect">
            <a:avLst/>
          </a:prstGeom>
        </p:spPr>
        <p:txBody>
          <a:bodyPr wrap="square" lIns="73225" tIns="36613" rIns="73225" bIns="36613">
            <a:spAutoFit/>
          </a:bodyPr>
          <a:lstStyle/>
          <a:p>
            <a:r>
              <a:rPr lang="en-US" sz="700" dirty="0" err="1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Etherington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 et al. (2015) </a:t>
            </a:r>
            <a:r>
              <a:rPr lang="en-US" sz="700" i="1" dirty="0" smtClean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Methods in Ecology &amp; Evolution</a:t>
            </a:r>
            <a:r>
              <a:rPr lang="en-US" sz="700" dirty="0" smtClean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 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Roboto Condensed" panose="02000000000000000000" pitchFamily="2" charset="0"/>
              </a:rPr>
              <a:t>6:164–168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95652" y="2001202"/>
            <a:ext cx="45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FD8603"/>
                </a:solidFill>
                <a:latin typeface="Raleway" pitchFamily="34" charset="0"/>
              </a:rPr>
              <a:t>a)</a:t>
            </a:r>
            <a:endParaRPr lang="de-DE" sz="1200" b="1" dirty="0">
              <a:solidFill>
                <a:srgbClr val="FD8603"/>
              </a:solidFill>
              <a:latin typeface="Raleway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3103964" y="2001202"/>
            <a:ext cx="459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FD8603"/>
                </a:solidFill>
                <a:latin typeface="Raleway" pitchFamily="34" charset="0"/>
              </a:rPr>
              <a:t>b)</a:t>
            </a:r>
          </a:p>
          <a:p>
            <a:endParaRPr lang="de-DE" sz="1200" b="1" dirty="0">
              <a:solidFill>
                <a:srgbClr val="FD8603"/>
              </a:solidFill>
              <a:latin typeface="Raleway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6588224" y="2001202"/>
            <a:ext cx="45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FD8603"/>
                </a:solidFill>
                <a:latin typeface="Raleway" pitchFamily="34" charset="0"/>
              </a:rPr>
              <a:t>c)</a:t>
            </a:r>
            <a:endParaRPr lang="de-DE" sz="1200" b="1" dirty="0">
              <a:solidFill>
                <a:srgbClr val="FD8603"/>
              </a:solidFill>
              <a:latin typeface="Ralewa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45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Raleway Black" panose="020B0A03030101060003" pitchFamily="34" charset="0"/>
                <a:ea typeface="Roboto Mono" pitchFamily="2" charset="0"/>
              </a:rPr>
              <a:t>NLMs</a:t>
            </a:r>
            <a:r>
              <a:rPr lang="en-US" dirty="0">
                <a:latin typeface="Raleway Black" panose="020B0A03030101060003" pitchFamily="34" charset="0"/>
                <a:ea typeface="Roboto Mono" pitchFamily="2" charset="0"/>
              </a:rPr>
              <a:t> </a:t>
            </a:r>
            <a:r>
              <a:rPr lang="en-US" dirty="0" smtClean="0">
                <a:latin typeface="Raleway Black" panose="020B0A03030101060003" pitchFamily="34" charset="0"/>
                <a:ea typeface="Roboto Mono" pitchFamily="2" charset="0"/>
              </a:rPr>
              <a:t>in Other Disciplines</a:t>
            </a:r>
            <a:endParaRPr lang="de-DE" b="1" dirty="0">
              <a:latin typeface="Raleway Black" panose="020B0A03030101060003" pitchFamily="34" charset="0"/>
              <a:ea typeface="Roboto Mon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18852"/>
            <a:ext cx="6001055" cy="193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scherer\Desktop\687474703a2f2f692e696d6775722e636f6d2f754737566570632e706e6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3" y="2681340"/>
            <a:ext cx="2663877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467544" y="4671940"/>
            <a:ext cx="21146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github.com/</a:t>
            </a:r>
            <a:r>
              <a:rPr lang="de-DE" sz="900" dirty="0" err="1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Auburns</a:t>
            </a:r>
            <a:r>
              <a:rPr lang="de-DE" sz="900" dirty="0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/</a:t>
            </a:r>
            <a:r>
              <a:rPr lang="de-DE" sz="900" dirty="0" err="1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FastNoise</a:t>
            </a:r>
            <a:endParaRPr lang="de-DE" sz="900" dirty="0">
              <a:solidFill>
                <a:srgbClr val="021AFC"/>
              </a:solidFill>
              <a:latin typeface="Fira Code" pitchFamily="49" charset="0"/>
              <a:ea typeface="Fira Code" pitchFamily="49" charset="0"/>
            </a:endParaRPr>
          </a:p>
        </p:txBody>
      </p:sp>
      <p:pic>
        <p:nvPicPr>
          <p:cNvPr id="1028" name="Picture 4" descr="C:\Users\scherer\Desktop\df33ae45-24c9-41d7-bb2f-29df7a1f76ff_2_fu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65" y="2701550"/>
            <a:ext cx="1909496" cy="143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81340"/>
            <a:ext cx="2890952" cy="2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Untertitel 1"/>
          <p:cNvSpPr txBox="1">
            <a:spLocks/>
          </p:cNvSpPr>
          <p:nvPr/>
        </p:nvSpPr>
        <p:spPr>
          <a:xfrm>
            <a:off x="154784" y="699542"/>
            <a:ext cx="2905048" cy="3955209"/>
          </a:xfrm>
          <a:prstGeom prst="rect">
            <a:avLst/>
          </a:prstGeom>
        </p:spPr>
        <p:txBody>
          <a:bodyPr vert="horz" lIns="74889" tIns="37445" rIns="74889" bIns="37445" rtlCol="0">
            <a:normAutofit/>
          </a:bodyPr>
          <a:lstStyle>
            <a:lvl1pPr marL="182563" indent="-1825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 pitchFamily="34" charset="0"/>
                <a:ea typeface="+mn-ea"/>
                <a:cs typeface="+mn-cs"/>
              </a:defRPr>
            </a:lvl1pPr>
            <a:lvl2pPr marL="358775" indent="-1444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 pitchFamily="34" charset="0"/>
                <a:ea typeface="+mn-ea"/>
                <a:cs typeface="+mn-cs"/>
              </a:defRPr>
            </a:lvl2pPr>
            <a:lvl3pPr marL="982663" indent="-234950" algn="l" defTabSz="748894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 pitchFamily="34" charset="0"/>
                <a:ea typeface="+mn-ea"/>
                <a:cs typeface="+mn-cs"/>
              </a:defRPr>
            </a:lvl3pPr>
            <a:lvl4pPr marL="131056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 pitchFamily="34" charset="0"/>
                <a:ea typeface="+mn-ea"/>
                <a:cs typeface="+mn-cs"/>
              </a:defRPr>
            </a:lvl4pPr>
            <a:lvl5pPr marL="168501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 pitchFamily="34" charset="0"/>
                <a:ea typeface="+mn-ea"/>
                <a:cs typeface="+mn-cs"/>
              </a:defRPr>
            </a:lvl5pPr>
            <a:lvl6pPr marL="2059457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390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835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2798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648" indent="0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Clr>
                <a:srgbClr val="FD8603"/>
              </a:buClr>
              <a:buNone/>
              <a:defRPr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  <a:t>"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Terrain Generator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  <a:t>" </a:t>
            </a:r>
            <a:b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</a:b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  <a:t>"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World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Creator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  <a:t>"</a:t>
            </a:r>
            <a:b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</a:b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  <a:t>"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Map Generator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  <a:t>"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  <a:t/>
            </a:r>
            <a:b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</a:b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/>
            </a:r>
            <a:b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</a:b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Noise Generator</a:t>
            </a:r>
            <a:r>
              <a:rPr lang="en-US" sz="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  <a:t/>
            </a:r>
            <a:br>
              <a:rPr lang="en-US" sz="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 Math"/>
                <a:ea typeface="Cambria Math"/>
              </a:rPr>
            </a:b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/>
            </a:r>
            <a:b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</a:b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Wallpaper Art?</a:t>
            </a:r>
          </a:p>
        </p:txBody>
      </p:sp>
      <p:sp>
        <p:nvSpPr>
          <p:cNvPr id="28" name="Rechteck 27"/>
          <p:cNvSpPr/>
          <p:nvPr/>
        </p:nvSpPr>
        <p:spPr>
          <a:xfrm>
            <a:off x="3755830" y="4671940"/>
            <a:ext cx="13564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 smtClean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world-creator.com</a:t>
            </a:r>
            <a:endParaRPr lang="de-DE" sz="900" dirty="0">
              <a:solidFill>
                <a:srgbClr val="021AFC"/>
              </a:solidFill>
              <a:latin typeface="Fira Code" pitchFamily="49" charset="0"/>
              <a:ea typeface="Fira Code" pitchFamily="49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6156176" y="4112879"/>
            <a:ext cx="1800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 smtClean="0">
                <a:latin typeface="Raleway" panose="020B0503030101060003" pitchFamily="34" charset="0"/>
                <a:ea typeface="Fira Code" pitchFamily="49" charset="0"/>
              </a:rPr>
              <a:t>Terragen</a:t>
            </a:r>
            <a:r>
              <a:rPr lang="de-DE" sz="900" dirty="0" smtClean="0">
                <a:latin typeface="Raleway" panose="020B0503030101060003" pitchFamily="34" charset="0"/>
                <a:ea typeface="Fira Code" pitchFamily="49" charset="0"/>
              </a:rPr>
              <a:t> Classic</a:t>
            </a:r>
            <a:endParaRPr lang="de-DE" sz="900" dirty="0">
              <a:solidFill>
                <a:srgbClr val="021AFC"/>
              </a:solidFill>
              <a:latin typeface="Fira Code" pitchFamily="49" charset="0"/>
              <a:ea typeface="Fira Code" pitchFamily="49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6"/>
          <a:stretch/>
        </p:blipFill>
        <p:spPr bwMode="auto">
          <a:xfrm>
            <a:off x="7421785" y="3689340"/>
            <a:ext cx="1698774" cy="1212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7783363" y="3339058"/>
            <a:ext cx="1349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latin typeface="Raleway" panose="020B0503030101060003" pitchFamily="34" charset="0"/>
                <a:ea typeface="Fira Code" pitchFamily="49" charset="0"/>
              </a:rPr>
              <a:t>Terragen</a:t>
            </a:r>
            <a:r>
              <a:rPr lang="de-DE" sz="900" dirty="0">
                <a:latin typeface="Raleway" panose="020B0503030101060003" pitchFamily="34" charset="0"/>
                <a:ea typeface="Fira Code" pitchFamily="49" charset="0"/>
              </a:rPr>
              <a:t> 4</a:t>
            </a:r>
          </a:p>
          <a:p>
            <a:r>
              <a:rPr lang="de-DE" sz="900" dirty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planetside.co.uk</a:t>
            </a:r>
          </a:p>
        </p:txBody>
      </p:sp>
      <p:sp>
        <p:nvSpPr>
          <p:cNvPr id="36" name="Rechteck 35"/>
          <p:cNvSpPr/>
          <p:nvPr/>
        </p:nvSpPr>
        <p:spPr>
          <a:xfrm>
            <a:off x="3369482" y="2425427"/>
            <a:ext cx="48029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scirra.com/</a:t>
            </a:r>
            <a:r>
              <a:rPr lang="de-DE" sz="900" dirty="0" err="1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store</a:t>
            </a:r>
            <a:r>
              <a:rPr lang="de-DE" sz="900" dirty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/</a:t>
            </a:r>
            <a:r>
              <a:rPr lang="de-DE" sz="900" dirty="0" err="1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royalty</a:t>
            </a:r>
            <a:r>
              <a:rPr lang="de-DE" sz="900" dirty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-</a:t>
            </a:r>
            <a:r>
              <a:rPr lang="de-DE" sz="900" dirty="0" err="1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free</a:t>
            </a:r>
            <a:r>
              <a:rPr lang="de-DE" sz="900" dirty="0">
                <a:solidFill>
                  <a:srgbClr val="021AFC"/>
                </a:solidFill>
                <a:latin typeface="Fira Code" pitchFamily="49" charset="0"/>
                <a:ea typeface="Fira Code" pitchFamily="49" charset="0"/>
              </a:rPr>
              <a:t>-game-templates/terrain-generator-1774</a:t>
            </a:r>
          </a:p>
        </p:txBody>
      </p:sp>
    </p:spTree>
    <p:extLst>
      <p:ext uri="{BB962C8B-B14F-4D97-AF65-F5344CB8AC3E}">
        <p14:creationId xmlns:p14="http://schemas.microsoft.com/office/powerpoint/2010/main" val="30115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Roboto Mono" pitchFamily="2" charset="0"/>
                <a:ea typeface="Roboto Mono" pitchFamily="2" charset="0"/>
              </a:rPr>
              <a:t>{NLMR}</a:t>
            </a:r>
            <a:endParaRPr lang="de-DE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4" name="Untertitel 1"/>
          <p:cNvSpPr txBox="1">
            <a:spLocks/>
          </p:cNvSpPr>
          <p:nvPr/>
        </p:nvSpPr>
        <p:spPr>
          <a:xfrm>
            <a:off x="4355976" y="1491630"/>
            <a:ext cx="5073650" cy="2808312"/>
          </a:xfrm>
          <a:prstGeom prst="rect">
            <a:avLst/>
          </a:prstGeom>
        </p:spPr>
        <p:txBody>
          <a:bodyPr vert="horz" lIns="74889" tIns="37445" rIns="74889" bIns="37445" rtlCol="0">
            <a:normAutofit/>
          </a:bodyPr>
          <a:lstStyle>
            <a:lvl1pPr marL="182563" indent="-1825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1pPr>
            <a:lvl2pPr marL="358775" indent="-1444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2pPr>
            <a:lvl3pPr marL="982663" indent="-234950" algn="l" defTabSz="748894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3pPr>
            <a:lvl4pPr marL="131056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4pPr>
            <a:lvl5pPr marL="168501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5pPr>
            <a:lvl6pPr marL="2059457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390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835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2798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1213" lvl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de-DE" sz="200" dirty="0" smtClean="0">
              <a:latin typeface="Raleway" panose="020B0503030101060003" pitchFamily="34" charset="0"/>
              <a:ea typeface="Roboto Slab" pitchFamily="2" charset="0"/>
            </a:endParaRPr>
          </a:p>
          <a:p>
            <a:pPr marL="342900" indent="-2571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 package for simulating </a:t>
            </a:r>
            <a:b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</a:b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neutral landscape models </a:t>
            </a:r>
          </a:p>
          <a:p>
            <a:pPr marL="342900" indent="-2571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Allows for a self-contained, </a:t>
            </a:r>
            <a:b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</a:b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reproducible workflow</a:t>
            </a:r>
          </a:p>
          <a:p>
            <a:pPr marL="342900" indent="-2571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W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idest collection of algorithms with </a:t>
            </a:r>
            <a:b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</a:b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several options to simulate deviates</a:t>
            </a:r>
          </a:p>
          <a:p>
            <a:pPr marL="342900" indent="-2571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odification  with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ira Code" pitchFamily="49" charset="0"/>
                <a:ea typeface="Fira Code" pitchFamily="49" charset="0"/>
              </a:rPr>
              <a:t>landscapetools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ira Code" pitchFamily="49" charset="0"/>
              <a:ea typeface="Fira Code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8366"/>
            <a:ext cx="3816424" cy="4176265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7" name="Picture 2" descr="C:\Users\Cedric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664442"/>
            <a:ext cx="1027489" cy="118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Cedric\Desktop\github_foo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371950"/>
            <a:ext cx="3210552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60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Cedric\Downloads\gaussian_nl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0" y="3119938"/>
            <a:ext cx="36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ntertitel 1"/>
          <p:cNvSpPr txBox="1">
            <a:spLocks/>
          </p:cNvSpPr>
          <p:nvPr/>
        </p:nvSpPr>
        <p:spPr>
          <a:xfrm>
            <a:off x="4139952" y="1491630"/>
            <a:ext cx="5073650" cy="3120584"/>
          </a:xfrm>
          <a:prstGeom prst="rect">
            <a:avLst/>
          </a:prstGeom>
        </p:spPr>
        <p:txBody>
          <a:bodyPr vert="horz" lIns="74889" tIns="37445" rIns="74889" bIns="37445" rtlCol="0">
            <a:normAutofit/>
          </a:bodyPr>
          <a:lstStyle>
            <a:lvl1pPr marL="182563" indent="-1825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1pPr>
            <a:lvl2pPr marL="358775" indent="-1444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2pPr>
            <a:lvl3pPr marL="982663" indent="-234950" algn="l" defTabSz="748894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3pPr>
            <a:lvl4pPr marL="131056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4pPr>
            <a:lvl5pPr marL="168501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5pPr>
            <a:lvl6pPr marL="2059457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390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835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2798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1213" lvl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de-DE" sz="300" dirty="0" smtClean="0">
              <a:ea typeface="Roboto Slab" pitchFamily="2" charset="0"/>
            </a:endParaRPr>
          </a:p>
          <a:p>
            <a:pPr marL="342900" indent="-257175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Hosted on CRAN and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ROpenSci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: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install.packages</a:t>
            </a:r>
            <a:r>
              <a:rPr lang="de-D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(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"</a:t>
            </a:r>
            <a:r>
              <a:rPr lang="de-D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NLMR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"</a:t>
            </a:r>
            <a:r>
              <a:rPr lang="de-D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)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/>
            </a:r>
            <a:b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</a:b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devtools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::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install_github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("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ropensci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/NLMR")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2571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Syntax: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NLMR::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nlm_algorithm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(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ncol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nrow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, </a:t>
            </a:r>
            <a:r>
              <a:rPr lang="de-D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 Medium" pitchFamily="49" charset="0"/>
                <a:ea typeface="Fira Code Medium" pitchFamily="49" charset="0"/>
              </a:rPr>
              <a:t>...)</a:t>
            </a:r>
          </a:p>
          <a:p>
            <a:pPr marL="342900" indent="-2571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de-DE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Always</a:t>
            </a: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 </a:t>
            </a:r>
            <a:r>
              <a:rPr lang="de-DE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returns</a:t>
            </a:r>
            <a:r>
              <a:rPr lang="de-DE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 </a:t>
            </a:r>
            <a:r>
              <a:rPr lang="de-DE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ira Code Medium" pitchFamily="49" charset="0"/>
                <a:ea typeface="Fira Code Medium" pitchFamily="49" charset="0"/>
              </a:rPr>
              <a:t>RasterLayer</a:t>
            </a:r>
            <a:r>
              <a:rPr lang="de-DE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  <a:ea typeface="Fira Code Medium" pitchFamily="49" charset="0"/>
              </a:rPr>
              <a:t>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  <a:ea typeface="Fira Code Medium" pitchFamily="49" charset="0"/>
            </a:endParaRP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107504" y="-87594"/>
            <a:ext cx="8945056" cy="648072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Roboto Mono" pitchFamily="2" charset="0"/>
                <a:ea typeface="Roboto Mono" pitchFamily="2" charset="0"/>
              </a:rPr>
              <a:t>{NLMR}</a:t>
            </a:r>
            <a:endParaRPr lang="de-DE" dirty="0"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13314" name="Picture 2" descr="C:\Users\Cedric\Downloads\gaussian_cod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11599" r="10919" b="13311"/>
          <a:stretch/>
        </p:blipFill>
        <p:spPr bwMode="auto">
          <a:xfrm>
            <a:off x="179512" y="532298"/>
            <a:ext cx="3672408" cy="256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Cedric\Desktop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664442"/>
            <a:ext cx="1027489" cy="118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Cedric\Desktop\github_foo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371950"/>
            <a:ext cx="3210552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3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C:\Users\scherer\GoogleDrive\Bio\Programing\R Cran\NLMR\img\bestiary_lscp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4" b="1471"/>
          <a:stretch/>
        </p:blipFill>
        <p:spPr bwMode="auto">
          <a:xfrm>
            <a:off x="439801" y="1111107"/>
            <a:ext cx="3772159" cy="103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ntertitel 1"/>
          <p:cNvSpPr txBox="1">
            <a:spLocks/>
          </p:cNvSpPr>
          <p:nvPr/>
        </p:nvSpPr>
        <p:spPr>
          <a:xfrm>
            <a:off x="4349076" y="1131590"/>
            <a:ext cx="4794924" cy="3295511"/>
          </a:xfrm>
          <a:prstGeom prst="rect">
            <a:avLst/>
          </a:prstGeom>
        </p:spPr>
        <p:txBody>
          <a:bodyPr vert="horz" lIns="74889" tIns="37445" rIns="74889" bIns="37445" rtlCol="0">
            <a:normAutofit/>
          </a:bodyPr>
          <a:lstStyle>
            <a:lvl1pPr marL="182563" indent="-1825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1pPr>
            <a:lvl2pPr marL="358775" indent="-144463" algn="l" defTabSz="748894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2pPr>
            <a:lvl3pPr marL="982663" indent="-234950" algn="l" defTabSz="748894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3pPr>
            <a:lvl4pPr marL="131056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4pPr>
            <a:lvl5pPr marL="168501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Fira Sans Extra Condensed" pitchFamily="34" charset="0"/>
                <a:ea typeface="+mn-ea"/>
                <a:cs typeface="+mn-cs"/>
              </a:defRPr>
            </a:lvl5pPr>
            <a:lvl6pPr marL="2059457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3904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8351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2798" indent="-187223" algn="l" defTabSz="7488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1213" lvl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de-DE" sz="300" dirty="0" smtClean="0">
              <a:ea typeface="Roboto Slab" pitchFamily="2" charset="0"/>
            </a:endParaRPr>
          </a:p>
          <a:p>
            <a:pPr marL="342900" indent="-2571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 package with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utility 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functions for landscape analyses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(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ira Code" pitchFamily="49" charset="0"/>
                <a:ea typeface="Fira Code" pitchFamily="49" charset="0"/>
              </a:rPr>
              <a:t>raster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objects)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marL="342900" indent="-257175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Hosted on CRAN and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ROpenSci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: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install.packages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("</a:t>
            </a:r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landscapetools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")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/>
            </a:r>
            <a:br>
              <a:rPr lang="en-US" sz="1300" dirty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</a:b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install_github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("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ropensci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/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landscapetools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  <a:latin typeface="Fira Code" pitchFamily="49" charset="0"/>
                <a:ea typeface="Fira Code" pitchFamily="49" charset="0"/>
              </a:rPr>
              <a:t>")</a:t>
            </a:r>
          </a:p>
          <a:p>
            <a:pPr marL="342900" indent="-257175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3 types of functions: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landscapetools</a:t>
            </a:r>
            <a:r>
              <a:rPr lang="de-DE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::</a:t>
            </a:r>
            <a:r>
              <a:rPr lang="de-DE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util</a:t>
            </a:r>
            <a:r>
              <a:rPr lang="de-DE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_*()</a:t>
            </a:r>
            <a:br>
              <a:rPr lang="de-DE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</a:br>
            <a:r>
              <a:rPr lang="de-DE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landscapetools</a:t>
            </a:r>
            <a:r>
              <a:rPr lang="de-DE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::</a:t>
            </a:r>
            <a:r>
              <a:rPr lang="de-DE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show</a:t>
            </a:r>
            <a:r>
              <a:rPr lang="de-DE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_*()</a:t>
            </a:r>
            <a:br>
              <a:rPr lang="de-DE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</a:br>
            <a:r>
              <a:rPr lang="de-DE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landscapetools</a:t>
            </a:r>
            <a:r>
              <a:rPr lang="de-DE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::</a:t>
            </a:r>
            <a:r>
              <a:rPr lang="de-DE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theme_nlmr</a:t>
            </a:r>
            <a:r>
              <a:rPr lang="de-DE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</a:rPr>
              <a:t>_*()</a:t>
            </a:r>
            <a:endParaRPr lang="de-DE" sz="1300" dirty="0">
              <a:solidFill>
                <a:schemeClr val="tx1">
                  <a:lumMod val="50000"/>
                  <a:lumOff val="50000"/>
                </a:schemeClr>
              </a:solidFill>
              <a:latin typeface="Fira Code" pitchFamily="49" charset="0"/>
              <a:ea typeface="Fira Code" pitchFamily="49" charset="0"/>
            </a:endParaRPr>
          </a:p>
          <a:p>
            <a:pPr marL="342900" indent="-25717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Fira Code" pitchFamily="49" charset="0"/>
              <a:ea typeface="Fira Code" pitchFamily="49" charset="0"/>
            </a:endParaRP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107504" y="-87594"/>
            <a:ext cx="8945056" cy="648072"/>
          </a:xfrm>
        </p:spPr>
        <p:txBody>
          <a:bodyPr>
            <a:normAutofit/>
          </a:bodyPr>
          <a:lstStyle/>
          <a:p>
            <a:r>
              <a:rPr lang="de-DE" dirty="0">
                <a:latin typeface="Roboto Mono" pitchFamily="2" charset="0"/>
                <a:ea typeface="Roboto Mono" pitchFamily="2" charset="0"/>
              </a:rPr>
              <a:t>{</a:t>
            </a:r>
            <a:r>
              <a:rPr lang="de-DE" dirty="0" err="1">
                <a:latin typeface="Roboto Mono" pitchFamily="2" charset="0"/>
                <a:ea typeface="Roboto Mono" pitchFamily="2" charset="0"/>
              </a:rPr>
              <a:t>landscapetools</a:t>
            </a:r>
            <a:r>
              <a:rPr lang="de-DE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pic>
        <p:nvPicPr>
          <p:cNvPr id="10" name="Grafik 9" descr="C:\Users\Cedric\AppData\Local\Microsoft\Windows\INetCache\Content.Word\mee313076-fig-0002-m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58994"/>
            <a:ext cx="4275734" cy="1555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erade Verbindung mit Pfeil 10"/>
          <p:cNvCxnSpPr/>
          <p:nvPr/>
        </p:nvCxnSpPr>
        <p:spPr>
          <a:xfrm>
            <a:off x="2317379" y="2186137"/>
            <a:ext cx="0" cy="872525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el 2"/>
          <p:cNvSpPr txBox="1">
            <a:spLocks/>
          </p:cNvSpPr>
          <p:nvPr/>
        </p:nvSpPr>
        <p:spPr>
          <a:xfrm>
            <a:off x="551745" y="2569503"/>
            <a:ext cx="1840840" cy="362287"/>
          </a:xfrm>
          <a:prstGeom prst="rect">
            <a:avLst/>
          </a:prstGeom>
        </p:spPr>
        <p:txBody>
          <a:bodyPr lIns="92464" tIns="46232" rIns="92464" bIns="46232">
            <a:noAutofit/>
          </a:bodyPr>
          <a:lstStyle>
            <a:lvl1pPr algn="l" defTabSz="462321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Raleway Black" panose="020B0A03030101060003" pitchFamily="34" charset="0"/>
                <a:ea typeface="+mj-ea"/>
                <a:cs typeface="Trebuchet MS"/>
              </a:defRPr>
            </a:lvl1pPr>
          </a:lstStyle>
          <a:p>
            <a:pPr algn="ctr"/>
            <a:r>
              <a:rPr lang="en-US" sz="1400" b="1" dirty="0" err="1" smtClean="0">
                <a:latin typeface="Fira Code" pitchFamily="49" charset="0"/>
                <a:ea typeface="Fira Code" pitchFamily="49" charset="0"/>
              </a:rPr>
              <a:t>landscapetools</a:t>
            </a:r>
            <a:endParaRPr lang="de-DE" sz="1400" b="1" dirty="0">
              <a:latin typeface="Fira Code" pitchFamily="49" charset="0"/>
              <a:ea typeface="Fira Code" pitchFamily="49" charset="0"/>
            </a:endParaRPr>
          </a:p>
        </p:txBody>
      </p:sp>
      <p:sp>
        <p:nvSpPr>
          <p:cNvPr id="16" name="Titel 2"/>
          <p:cNvSpPr txBox="1">
            <a:spLocks/>
          </p:cNvSpPr>
          <p:nvPr/>
        </p:nvSpPr>
        <p:spPr>
          <a:xfrm>
            <a:off x="1591224" y="525921"/>
            <a:ext cx="1458177" cy="312631"/>
          </a:xfrm>
          <a:prstGeom prst="rect">
            <a:avLst/>
          </a:prstGeom>
        </p:spPr>
        <p:txBody>
          <a:bodyPr lIns="92464" tIns="46232" rIns="92464" bIns="46232">
            <a:noAutofit/>
          </a:bodyPr>
          <a:lstStyle>
            <a:lvl1pPr algn="l" defTabSz="462321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Raleway Black" panose="020B0A03030101060003" pitchFamily="34" charset="0"/>
                <a:ea typeface="+mj-ea"/>
                <a:cs typeface="Trebuchet MS"/>
              </a:defRPr>
            </a:lvl1pPr>
          </a:lstStyle>
          <a:p>
            <a:pPr algn="ctr"/>
            <a:r>
              <a:rPr lang="en-US" sz="1600" b="1" dirty="0" smtClean="0">
                <a:latin typeface="Fira Code" pitchFamily="49" charset="0"/>
                <a:ea typeface="Fira Code" pitchFamily="49" charset="0"/>
              </a:rPr>
              <a:t>NLMR</a:t>
            </a:r>
            <a:endParaRPr lang="de-DE" sz="1600" b="1" dirty="0">
              <a:latin typeface="Fira Code" pitchFamily="49" charset="0"/>
              <a:ea typeface="Fira Code" pitchFamily="49" charset="0"/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0" r="375" b="75591"/>
          <a:stretch/>
        </p:blipFill>
        <p:spPr bwMode="auto">
          <a:xfrm>
            <a:off x="1609512" y="832456"/>
            <a:ext cx="1405468" cy="154904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  <a:extLst/>
        </p:spPr>
      </p:pic>
      <p:pic>
        <p:nvPicPr>
          <p:cNvPr id="13" name="Picture 9" descr="C:\Users\Cedric\Desktop\github_foot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371950"/>
            <a:ext cx="3210552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4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Bildschirmpräsentation (16:9)</PresentationFormat>
  <Paragraphs>106</Paragraphs>
  <Slides>16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30" baseType="lpstr">
      <vt:lpstr>Arial</vt:lpstr>
      <vt:lpstr>Roboto Condensed</vt:lpstr>
      <vt:lpstr>Roboto Mono</vt:lpstr>
      <vt:lpstr>Fira Sans Extra Condensed Mediu</vt:lpstr>
      <vt:lpstr>Fira Sans Extra Condensed</vt:lpstr>
      <vt:lpstr>Fira Code</vt:lpstr>
      <vt:lpstr>Raleway</vt:lpstr>
      <vt:lpstr>Trebuchet MS</vt:lpstr>
      <vt:lpstr>Fira Code Medium</vt:lpstr>
      <vt:lpstr>Cambria Math</vt:lpstr>
      <vt:lpstr>Roboto Slab</vt:lpstr>
      <vt:lpstr>Calibri</vt:lpstr>
      <vt:lpstr>Raleway Black</vt:lpstr>
      <vt:lpstr>Larissa</vt:lpstr>
      <vt:lpstr>{NLMR} and {landscapetools}</vt:lpstr>
      <vt:lpstr>PowerPoint-Präsentation</vt:lpstr>
      <vt:lpstr>PowerPoint-Präsentation</vt:lpstr>
      <vt:lpstr>PowerPoint-Präsentation</vt:lpstr>
      <vt:lpstr>NLMs in Landscape Ecology</vt:lpstr>
      <vt:lpstr>NLMs in Other Disciplines</vt:lpstr>
      <vt:lpstr>{NLMR}</vt:lpstr>
      <vt:lpstr>{NLMR}</vt:lpstr>
      <vt:lpstr>{landscapetools}</vt:lpstr>
      <vt:lpstr>{landscapetools}</vt:lpstr>
      <vt:lpstr>{landscapetools}</vt:lpstr>
      <vt:lpstr>Resources</vt:lpstr>
      <vt:lpstr>Resources</vt:lpstr>
      <vt:lpstr>Resources</vt:lpstr>
      <vt:lpstr>Neutral Landscape Models (NLMs)</vt:lpstr>
      <vt:lpstr>{landscapetools}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Cedric Scherer</dc:creator>
  <cp:lastModifiedBy>Cedric</cp:lastModifiedBy>
  <cp:revision>114</cp:revision>
  <dcterms:created xsi:type="dcterms:W3CDTF">2018-05-11T11:10:38Z</dcterms:created>
  <dcterms:modified xsi:type="dcterms:W3CDTF">2019-06-14T18:04:32Z</dcterms:modified>
</cp:coreProperties>
</file>